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2" r:id="rId22"/>
  </p:sldMasterIdLst>
  <p:notesMasterIdLst>
    <p:notesMasterId r:id="rId46"/>
  </p:notesMasterIdLst>
  <p:handoutMasterIdLst>
    <p:handoutMasterId r:id="rId47"/>
  </p:handoutMasterIdLst>
  <p:sldIdLst>
    <p:sldId id="2142532929" r:id="rId23"/>
    <p:sldId id="259" r:id="rId24"/>
    <p:sldId id="2076137349" r:id="rId25"/>
    <p:sldId id="2147475255" r:id="rId26"/>
    <p:sldId id="262" r:id="rId27"/>
    <p:sldId id="342" r:id="rId28"/>
    <p:sldId id="2147475257" r:id="rId29"/>
    <p:sldId id="332" r:id="rId30"/>
    <p:sldId id="330" r:id="rId31"/>
    <p:sldId id="333" r:id="rId32"/>
    <p:sldId id="334" r:id="rId33"/>
    <p:sldId id="335" r:id="rId34"/>
    <p:sldId id="337" r:id="rId35"/>
    <p:sldId id="338" r:id="rId36"/>
    <p:sldId id="339" r:id="rId37"/>
    <p:sldId id="2147475260" r:id="rId38"/>
    <p:sldId id="340" r:id="rId39"/>
    <p:sldId id="341" r:id="rId40"/>
    <p:sldId id="2147475261" r:id="rId41"/>
    <p:sldId id="321" r:id="rId42"/>
    <p:sldId id="2147475258" r:id="rId43"/>
    <p:sldId id="2147475256" r:id="rId44"/>
    <p:sldId id="439" r:id="rId45"/>
  </p:sldIdLst>
  <p:sldSz cx="24387175" cy="13716000"/>
  <p:notesSz cx="6858000" cy="914400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slides" id="{4700659D-582D-3B47-8AF6-59C9324AA29A}">
          <p14:sldIdLst>
            <p14:sldId id="2142532929"/>
            <p14:sldId id="259"/>
            <p14:sldId id="2076137349"/>
            <p14:sldId id="2147475255"/>
            <p14:sldId id="262"/>
            <p14:sldId id="342"/>
            <p14:sldId id="2147475257"/>
            <p14:sldId id="332"/>
            <p14:sldId id="330"/>
            <p14:sldId id="333"/>
            <p14:sldId id="334"/>
            <p14:sldId id="335"/>
            <p14:sldId id="337"/>
            <p14:sldId id="338"/>
            <p14:sldId id="339"/>
            <p14:sldId id="2147475260"/>
            <p14:sldId id="340"/>
            <p14:sldId id="341"/>
            <p14:sldId id="2147475261"/>
            <p14:sldId id="321"/>
            <p14:sldId id="2147475258"/>
            <p14:sldId id="2147475256"/>
            <p14:sldId id="439"/>
          </p14:sldIdLst>
        </p14:section>
        <p14:section name="Charts and graphs" id="{61B08F0B-ECA9-8141-86A2-02D8CC977852}">
          <p14:sldIdLst/>
        </p14:section>
        <p14:section name="Selected Pictograms" id="{A71DFE44-60A9-FA4A-8A00-EEDEE7195C5C}">
          <p14:sldIdLst/>
        </p14:section>
        <p14:section name="Microgrid" id="{B04D37AE-4F8F-3744-867F-51C1B17FCD3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44" autoAdjust="0"/>
    <p:restoredTop sz="96327"/>
  </p:normalViewPr>
  <p:slideViewPr>
    <p:cSldViewPr snapToGrid="0" snapToObjects="1">
      <p:cViewPr varScale="1">
        <p:scale>
          <a:sx n="64" d="100"/>
          <a:sy n="64" d="100"/>
        </p:scale>
        <p:origin x="400" y="192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4.xml"/><Relationship Id="rId39" Type="http://schemas.openxmlformats.org/officeDocument/2006/relationships/slide" Target="slides/slide17.xml"/><Relationship Id="rId21" Type="http://schemas.openxmlformats.org/officeDocument/2006/relationships/customXml" Target="../customXml/item21.xml"/><Relationship Id="rId34" Type="http://schemas.openxmlformats.org/officeDocument/2006/relationships/slide" Target="slides/slide12.xml"/><Relationship Id="rId42" Type="http://schemas.openxmlformats.org/officeDocument/2006/relationships/slide" Target="slides/slide2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7.xml"/><Relationship Id="rId11" Type="http://schemas.openxmlformats.org/officeDocument/2006/relationships/customXml" Target="../customXml/item11.xml"/><Relationship Id="rId24" Type="http://schemas.openxmlformats.org/officeDocument/2006/relationships/slide" Target="slides/slide2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presProps" Target="presProps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Master" Target="slideMasters/slideMaster1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commentAuthors" Target="commentAuthors.xml"/><Relationship Id="rId8" Type="http://schemas.openxmlformats.org/officeDocument/2006/relationships/customXml" Target="../customXml/item8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notesMaster" Target="notesMasters/notesMaster1.xml"/><Relationship Id="rId20" Type="http://schemas.openxmlformats.org/officeDocument/2006/relationships/customXml" Target="../customXml/item20.xml"/><Relationship Id="rId41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2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</a:rPr>
              <a:t>Group Name / DOC ID / Month XX, 2024 / © 2024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386010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1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75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74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5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4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3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71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Cleanup</a:t>
            </a:r>
          </a:p>
          <a:p>
            <a:pPr marL="228600" indent="-228600">
              <a:buAutoNum type="arabicPeriod"/>
            </a:pPr>
            <a:r>
              <a:rPr lang="en-DE" dirty="0"/>
              <a:t>Initialize</a:t>
            </a:r>
          </a:p>
          <a:p>
            <a:pPr marL="685800" lvl="1" indent="-228600">
              <a:buAutoNum type="arabicPeriod"/>
            </a:pPr>
            <a:r>
              <a:rPr lang="en-DE" dirty="0"/>
              <a:t>Show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Talk about Git Workflow</a:t>
            </a:r>
          </a:p>
          <a:p>
            <a:pPr marL="228600" indent="-228600">
              <a:buAutoNum type="arabicPeriod"/>
            </a:pPr>
            <a:r>
              <a:rPr lang="en-DE" dirty="0"/>
              <a:t>Import/develop</a:t>
            </a:r>
          </a:p>
          <a:p>
            <a:pPr marL="685800" lvl="1" indent="-228600">
              <a:buAutoNum type="arabicPeriod"/>
            </a:pPr>
            <a:r>
              <a:rPr lang="en-DE" dirty="0"/>
              <a:t>WF</a:t>
            </a:r>
          </a:p>
          <a:p>
            <a:pPr marL="685800" lvl="1" indent="-228600">
              <a:buAutoNum type="arabicPeriod"/>
            </a:pPr>
            <a:r>
              <a:rPr lang="en-DE" dirty="0"/>
              <a:t>Flow</a:t>
            </a:r>
          </a:p>
          <a:p>
            <a:pPr marL="685800" lvl="1" indent="-228600">
              <a:buAutoNum type="arabicPeriod"/>
            </a:pPr>
            <a:r>
              <a:rPr lang="en-DE"/>
              <a:t>Ref</a:t>
            </a:r>
          </a:p>
          <a:p>
            <a:pPr marL="228600" indent="-228600">
              <a:buAutoNum type="arabicPeriod"/>
            </a:pPr>
            <a:r>
              <a:rPr lang="en-DE" dirty="0"/>
              <a:t>Accounts</a:t>
            </a:r>
          </a:p>
          <a:p>
            <a:pPr marL="228600" indent="-228600">
              <a:buAutoNum type="arabicPeriod"/>
            </a:pPr>
            <a:r>
              <a:rPr lang="en-DE" dirty="0"/>
              <a:t>Test</a:t>
            </a:r>
          </a:p>
          <a:p>
            <a:pPr marL="685800" lvl="1" indent="-228600">
              <a:buAutoNum type="arabicPeriod"/>
            </a:pPr>
            <a:r>
              <a:rPr lang="en-DE" dirty="0"/>
              <a:t>WorkflowID</a:t>
            </a:r>
          </a:p>
          <a:p>
            <a:pPr marL="685800" lvl="1" indent="-228600">
              <a:buAutoNum type="arabicPeriod"/>
            </a:pPr>
            <a:r>
              <a:rPr lang="en-DE" dirty="0"/>
              <a:t>Flowservice http flag</a:t>
            </a:r>
          </a:p>
          <a:p>
            <a:pPr marL="685800" lvl="1" indent="-228600">
              <a:buAutoNum type="arabicPeriod"/>
            </a:pPr>
            <a:r>
              <a:rPr lang="en-DE" dirty="0"/>
              <a:t>Mention and show (Tests could be triggered separately as well)</a:t>
            </a:r>
          </a:p>
          <a:p>
            <a:pPr marL="228600" lvl="0" indent="-228600">
              <a:buAutoNum type="arabicPeriod"/>
            </a:pPr>
            <a:r>
              <a:rPr lang="en-DE" dirty="0"/>
              <a:t>GitHub</a:t>
            </a:r>
          </a:p>
          <a:p>
            <a:pPr marL="685800" lvl="1" indent="-228600">
              <a:buAutoNum type="arabicPeriod"/>
            </a:pPr>
            <a:r>
              <a:rPr lang="en-DE" dirty="0"/>
              <a:t>Action</a:t>
            </a:r>
          </a:p>
          <a:p>
            <a:pPr marL="685800" lvl="1" indent="-228600">
              <a:buAutoNum type="arabicPeriod"/>
            </a:pPr>
            <a:r>
              <a:rPr lang="en-DE" dirty="0"/>
              <a:t>Key</a:t>
            </a:r>
          </a:p>
          <a:p>
            <a:pPr marL="228600" lvl="0" indent="-228600">
              <a:buAutoNum type="arabicPeriod"/>
            </a:pPr>
            <a:r>
              <a:rPr lang="en-DE" dirty="0"/>
              <a:t>SynchToFeature</a:t>
            </a:r>
          </a:p>
          <a:p>
            <a:pPr marL="228600" lvl="0" indent="-228600">
              <a:buAutoNum type="arabicPeriod"/>
            </a:pPr>
            <a:r>
              <a:rPr lang="en-DE" dirty="0"/>
              <a:t>Show Repo</a:t>
            </a:r>
          </a:p>
          <a:p>
            <a:pPr marL="685800" lvl="1" indent="-228600">
              <a:buAutoNum type="arabicPeriod"/>
            </a:pPr>
            <a:r>
              <a:rPr lang="en-DE" dirty="0"/>
              <a:t>Talk about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Reference Data/ config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Update DEV and QA configs</a:t>
            </a:r>
          </a:p>
          <a:p>
            <a:pPr marL="228600" lvl="0" indent="-228600">
              <a:buAutoNum type="arabicPeriod"/>
            </a:pPr>
            <a:r>
              <a:rPr lang="en-DE" dirty="0"/>
              <a:t>Show test results</a:t>
            </a:r>
          </a:p>
          <a:p>
            <a:pPr marL="228600" lvl="0" indent="-228600">
              <a:buAutoNum type="arabicPeriod"/>
            </a:pPr>
            <a:r>
              <a:rPr lang="en-DE" dirty="0"/>
              <a:t>Pull feature to DEV</a:t>
            </a:r>
          </a:p>
          <a:p>
            <a:pPr marL="685800" lvl="1" indent="-228600">
              <a:buAutoNum type="arabicPeriod"/>
            </a:pPr>
            <a:r>
              <a:rPr lang="en-DE" dirty="0"/>
              <a:t>Show the Dev Branch</a:t>
            </a:r>
          </a:p>
          <a:p>
            <a:pPr marL="685800" lvl="1" indent="-228600">
              <a:buAutoNum type="arabicPeriod"/>
            </a:pPr>
            <a:r>
              <a:rPr lang="en-DE" dirty="0"/>
              <a:t>Show Action/Workflow in Github</a:t>
            </a:r>
          </a:p>
          <a:p>
            <a:pPr marL="228600" lvl="0" indent="-228600">
              <a:buAutoNum type="arabicPeriod"/>
            </a:pPr>
            <a:r>
              <a:rPr lang="en-DE" dirty="0"/>
              <a:t>Show Azure </a:t>
            </a:r>
          </a:p>
          <a:p>
            <a:pPr marL="685800" lvl="1" indent="-228600">
              <a:buAutoNum type="arabicPeriod"/>
            </a:pPr>
            <a:r>
              <a:rPr lang="en-DE" dirty="0"/>
              <a:t>DEV triggered</a:t>
            </a:r>
          </a:p>
          <a:p>
            <a:pPr marL="685800" lvl="1" indent="-228600">
              <a:buAutoNum type="arabicPeriod"/>
            </a:pPr>
            <a:r>
              <a:rPr lang="en-DE" dirty="0"/>
              <a:t>Test results (falied)</a:t>
            </a:r>
          </a:p>
          <a:p>
            <a:pPr marL="228600" lvl="0" indent="-228600">
              <a:buAutoNum type="arabicPeriod"/>
            </a:pPr>
            <a:r>
              <a:rPr lang="en-DE" dirty="0"/>
              <a:t>Show DEV Tenant</a:t>
            </a:r>
          </a:p>
          <a:p>
            <a:pPr marL="685800" lvl="1" indent="-228600">
              <a:buAutoNum type="arabicPeriod"/>
            </a:pPr>
            <a:r>
              <a:rPr lang="en-DE" dirty="0"/>
              <a:t>Project</a:t>
            </a:r>
          </a:p>
          <a:p>
            <a:pPr marL="685800" lvl="1" indent="-228600">
              <a:buAutoNum type="arabicPeriod"/>
            </a:pPr>
            <a:r>
              <a:rPr lang="en-DE" dirty="0"/>
              <a:t>Workflow1</a:t>
            </a:r>
          </a:p>
          <a:p>
            <a:pPr marL="1143000" lvl="2" indent="-228600">
              <a:buAutoNum type="arabicPeriod"/>
            </a:pPr>
            <a:r>
              <a:rPr lang="en-DE" dirty="0"/>
              <a:t>Webhook, Subflow</a:t>
            </a:r>
          </a:p>
          <a:p>
            <a:pPr marL="685800" lvl="1" indent="-228600">
              <a:buAutoNum type="arabicPeriod"/>
            </a:pPr>
            <a:r>
              <a:rPr lang="en-DE" dirty="0"/>
              <a:t>Workflow 2</a:t>
            </a:r>
          </a:p>
          <a:p>
            <a:pPr marL="1143000" lvl="2" indent="-228600">
              <a:buAutoNum type="arabicPeriod"/>
            </a:pPr>
            <a:r>
              <a:rPr lang="en-DE" dirty="0"/>
              <a:t>Account not created</a:t>
            </a:r>
          </a:p>
          <a:p>
            <a:pPr marL="1143000" lvl="2" indent="-228600">
              <a:buAutoNum type="arabicPeriod"/>
            </a:pPr>
            <a:r>
              <a:rPr lang="en-DE" dirty="0"/>
              <a:t>No Trigger</a:t>
            </a:r>
          </a:p>
          <a:p>
            <a:pPr marL="685800" lvl="1" indent="-228600">
              <a:buAutoNum type="arabicPeriod"/>
            </a:pPr>
            <a:r>
              <a:rPr lang="en-DE" dirty="0"/>
              <a:t>FS</a:t>
            </a:r>
          </a:p>
          <a:p>
            <a:pPr marL="1143000" lvl="2" indent="-228600">
              <a:buAutoNum type="arabicPeriod"/>
            </a:pPr>
            <a:r>
              <a:rPr lang="en-DE" dirty="0"/>
              <a:t>Flag </a:t>
            </a:r>
          </a:p>
          <a:p>
            <a:pPr marL="685800" lvl="1" indent="-228600">
              <a:buAutoNum type="arabicPeriod"/>
            </a:pPr>
            <a:r>
              <a:rPr lang="en-DE" dirty="0"/>
              <a:t>Configs</a:t>
            </a:r>
          </a:p>
          <a:p>
            <a:pPr marL="1143000" lvl="2" indent="-228600">
              <a:buAutoNum type="arabicPeriod"/>
            </a:pPr>
            <a:r>
              <a:rPr lang="en-DE" dirty="0"/>
              <a:t>PP</a:t>
            </a:r>
          </a:p>
          <a:p>
            <a:pPr marL="1143000" lvl="2" indent="-228600">
              <a:buAutoNum type="arabicPeriod"/>
            </a:pPr>
            <a:r>
              <a:rPr lang="en-DE" dirty="0"/>
              <a:t>Ref Data</a:t>
            </a:r>
          </a:p>
          <a:p>
            <a:pPr marL="228600" lvl="0" indent="-228600">
              <a:buAutoNum type="arabicPeriod"/>
            </a:pPr>
            <a:r>
              <a:rPr lang="en-DE" dirty="0"/>
              <a:t>Update DEV Branch</a:t>
            </a:r>
          </a:p>
          <a:p>
            <a:pPr marL="685800" lvl="1" indent="-228600">
              <a:buAutoNum type="arabicPeriod"/>
            </a:pPr>
            <a:r>
              <a:rPr lang="en-DE" dirty="0"/>
              <a:t>Test:</a:t>
            </a:r>
          </a:p>
          <a:p>
            <a:pPr marL="1143000" lvl="2" indent="-228600">
              <a:buAutoNum type="arabicPeriod"/>
            </a:pPr>
            <a:r>
              <a:rPr lang="en-DE" dirty="0"/>
              <a:t>Repo workflow id</a:t>
            </a:r>
          </a:p>
          <a:p>
            <a:pPr marL="1143000" lvl="2" indent="-228600">
              <a:buAutoNum type="arabicPeriod"/>
            </a:pPr>
            <a:r>
              <a:rPr lang="en-DE" dirty="0"/>
              <a:t>Enable http</a:t>
            </a:r>
          </a:p>
          <a:p>
            <a:pPr marL="228600" lvl="0" indent="-228600">
              <a:buAutoNum type="arabicPeriod"/>
            </a:pPr>
            <a:r>
              <a:rPr lang="en-DE" dirty="0"/>
              <a:t>Rerun Manually DEV Test</a:t>
            </a:r>
          </a:p>
          <a:p>
            <a:pPr marL="685800" lvl="1" indent="-228600">
              <a:buAutoNum type="arabicPeriod"/>
            </a:pPr>
            <a:r>
              <a:rPr lang="en-DE" dirty="0"/>
              <a:t>Show Results</a:t>
            </a:r>
          </a:p>
          <a:p>
            <a:pPr marL="228600" lvl="0" indent="-228600">
              <a:buAutoNum type="arabicPeriod"/>
            </a:pPr>
            <a:r>
              <a:rPr lang="en-DE" dirty="0"/>
              <a:t>Pull feature to QA </a:t>
            </a:r>
          </a:p>
          <a:p>
            <a:pPr marL="228600" lvl="0" indent="-228600">
              <a:buAutoNum type="arabicPeriod"/>
            </a:pPr>
            <a:r>
              <a:rPr lang="en-DE" dirty="0"/>
              <a:t>Show tenant</a:t>
            </a:r>
          </a:p>
          <a:p>
            <a:pPr marL="685800" lvl="1" indent="-228600">
              <a:buAutoNum type="arabicPeriod"/>
            </a:pPr>
            <a:r>
              <a:rPr lang="en-DE" dirty="0"/>
              <a:t>Ref Data</a:t>
            </a:r>
          </a:p>
          <a:p>
            <a:pPr marL="228600" lvl="0" indent="-228600">
              <a:buAutoNum type="arabicPeriod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50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3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4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50"/>
              </a:spcAft>
            </a:pPr>
            <a:br>
              <a:rPr lang="en-GB" dirty="0"/>
            </a:br>
            <a:r>
              <a:rPr lang="en-US" b="1" dirty="0"/>
              <a:t>webMethods.io iPaaS is the only integration platform-as-a-service that delivers all required capabilities. </a:t>
            </a:r>
            <a:r>
              <a:rPr lang="en-US" b="0" dirty="0"/>
              <a:t>The u</a:t>
            </a:r>
            <a:r>
              <a:rPr lang="en-US" sz="1200" b="0" dirty="0"/>
              <a:t>nique </a:t>
            </a:r>
            <a:r>
              <a:rPr lang="en-US" sz="1200" dirty="0"/>
              <a:t>combination of API management, hybrid integration, application integration, data integration, microservices and IoT integration in one platform.</a:t>
            </a:r>
          </a:p>
          <a:p>
            <a:pPr marL="171450"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Market leader in API Management*</a:t>
            </a:r>
          </a:p>
          <a:p>
            <a:pPr marL="171450"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300+ field tested connectors to accelerate implementation without coding</a:t>
            </a:r>
          </a:p>
          <a:p>
            <a:pPr marL="171450"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The only platform empowering you to integrate anything—anywhere!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Points: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Promotes accelerated integration for all types of users from technology professionals to empowered business analysts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Combines integration, API management, and B2B in the cloud and on premises; unified runtimes enable seamless integration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Delivers freedom to innovate with a standards-compliant independent platform</a:t>
            </a:r>
            <a:endParaRPr lang="en-GB" dirty="0"/>
          </a:p>
          <a:p>
            <a:pPr marL="171450"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/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BE8717-C7C3-44D8-90E9-AAA5AE1C5FA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439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a UI that developers fall in love with from the minute they start to use it due to its simplicity, ease of use, yet providing significant power!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/>
              <a:t>Reliable Hybrid Connectivity</a:t>
            </a:r>
            <a:r>
              <a:rPr lang="en-GB" sz="1200" dirty="0"/>
              <a:t>: Manage hybrid portfolios with applications or data which are located both on-premises and in the cloud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233356"/>
                </a:solidFill>
              </a:rPr>
              <a:t>Extensive Connectivity Toolkit: </a:t>
            </a:r>
            <a:r>
              <a:rPr lang="en-GB" sz="1200" dirty="0"/>
              <a:t>Connectivity options for the most popular SaaS application and a workflow toolkit for every modern protocol or need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/>
              <a:t>Broad Developer Support</a:t>
            </a:r>
            <a:r>
              <a:rPr lang="en-GB" sz="1200" dirty="0"/>
              <a:t>: </a:t>
            </a:r>
            <a:r>
              <a:rPr lang="en-US" sz="1200" dirty="0"/>
              <a:t>Democratize your integration projects across the organization. Reduce your integration backlog by building intuitive workflows, quickly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233356"/>
                </a:solidFill>
              </a:rPr>
              <a:t>Optimized for Scale and Performance: </a:t>
            </a:r>
            <a:r>
              <a:rPr lang="en-US" sz="1200" dirty="0"/>
              <a:t>Performant service architecture ensures your most critical integration workflows run with confidence. With dependable monitoring and reporting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BE8717-C7C3-44D8-90E9-AAA5AE1C5FA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ubik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ubi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39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82828"/>
                </a:solidFill>
                <a:effectLst/>
                <a:latin typeface="Inter"/>
              </a:rPr>
              <a:t>MTTR measures the maintainability of repairable features and sets the average time to repair a broken feature. Basically, it helps you track the amount of time spent to recover from a failure.</a:t>
            </a:r>
          </a:p>
          <a:p>
            <a:pPr algn="l"/>
            <a:r>
              <a:rPr lang="en-GB" b="0" i="0" dirty="0">
                <a:solidFill>
                  <a:srgbClr val="282828"/>
                </a:solidFill>
                <a:effectLst/>
                <a:latin typeface="Inter"/>
              </a:rPr>
              <a:t>CI/CD reduces the MTTR because the code changes are smaller and fault isolations are easier to detect. One of the most important business risk assurances is to keep failures to a minimum and quickly recover from any failures that do happen. Application monitoring tools are a great way to find and fix failures while also logging the problems to notice trends faster.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66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5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97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67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7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9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1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17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descr="Place imagery here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8" name="Picture 7" descr="IBM 8-bar logo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cxnSp>
        <p:nvCxnSpPr>
          <p:cNvPr id="9" name="Straight Connector 8" descr="Vertical column divider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0" name="Straight Connector 9" descr="Horizontal row divider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7" name="Straight Connector 16" descr="Horizontal row divider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5" name="Straight Connector 14" descr="Horizontal row divider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21" name="Straight Connector 20" descr="Vertical column divider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22" name="Straight Connector 21" descr="Vertical column divider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 descr="Vertical column divider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icture Placeholder 13" descr="Place pictogram here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3" descr="Place pictogram here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3" descr="Place pictogram here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Blue 10 full slide background 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043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3" name="Straight Connector 12" descr="Vertical column divider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Picture Placeholder 4" descr="Place pictogram here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 descr="Place pictogram here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 descr="Place pictogram here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4" name="Straight Connector 13" descr="Vertical column divider">
            <a:extLst>
              <a:ext uri="{FF2B5EF4-FFF2-40B4-BE49-F238E27FC236}">
                <a16:creationId xmlns:a16="http://schemas.microsoft.com/office/drawing/2014/main" id="{00A530A6-2F26-DA70-D0D9-6DD90453CE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Picture Placeholder 14" descr="Place pictogram here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9C5483A0-0E31-72CE-21C3-6248FAEBC09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6" descr="Place pictogram here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9" name="Picture Placeholder 18" descr="Place pictogram here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24" name="Straight Connector 23" descr="Vertical column divider">
            <a:extLst>
              <a:ext uri="{FF2B5EF4-FFF2-40B4-BE49-F238E27FC236}">
                <a16:creationId xmlns:a16="http://schemas.microsoft.com/office/drawing/2014/main" id="{B5CBE6E3-0E18-8A57-578D-D314948AF1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Picture Placeholder 15" descr="Place icon here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28" name="Straight Connector 27" descr="Vertical column divider">
            <a:extLst>
              <a:ext uri="{FF2B5EF4-FFF2-40B4-BE49-F238E27FC236}">
                <a16:creationId xmlns:a16="http://schemas.microsoft.com/office/drawing/2014/main" id="{52FF3B59-8BBA-8C99-9D4D-743723E434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Picture Placeholder 15" descr="Place icon here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27" name="Straight Connector 26" descr="Vertical column divider">
            <a:extLst>
              <a:ext uri="{FF2B5EF4-FFF2-40B4-BE49-F238E27FC236}">
                <a16:creationId xmlns:a16="http://schemas.microsoft.com/office/drawing/2014/main" id="{47200B05-7E36-4E03-3739-0BA9837646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Picture Placeholder 15" descr="Place icon here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23" name="Straight Connector 22" descr="Horizontal row divider">
            <a:extLst>
              <a:ext uri="{FF2B5EF4-FFF2-40B4-BE49-F238E27FC236}">
                <a16:creationId xmlns:a16="http://schemas.microsoft.com/office/drawing/2014/main" id="{252CDB94-BA57-B58F-95F0-D406FE34BB4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Picture Placeholder 15" descr="Place icon here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0" name="Picture Placeholder 15" descr="Place icon here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1" name="Picture Placeholder 15" descr="Place icon here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cxnSp>
        <p:nvCxnSpPr>
          <p:cNvPr id="20" name="Straight Connector 19" descr="Vertical column divider">
            <a:extLst>
              <a:ext uri="{FF2B5EF4-FFF2-40B4-BE49-F238E27FC236}">
                <a16:creationId xmlns:a16="http://schemas.microsoft.com/office/drawing/2014/main" id="{F764036E-86AB-0893-B72B-200B84A6BCF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9" name="Straight Connector 18" descr="Vertical column divider">
            <a:extLst>
              <a:ext uri="{FF2B5EF4-FFF2-40B4-BE49-F238E27FC236}">
                <a16:creationId xmlns:a16="http://schemas.microsoft.com/office/drawing/2014/main" id="{B87B78A1-A315-98D3-1692-18AAAF4C60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6" name="Straight Connector 15" descr="Horizontal row divider">
            <a:extLst>
              <a:ext uri="{FF2B5EF4-FFF2-40B4-BE49-F238E27FC236}">
                <a16:creationId xmlns:a16="http://schemas.microsoft.com/office/drawing/2014/main" id="{4F455E69-0B51-1D31-E569-651079398D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8" name="Straight Connector 17" descr="Vertical column divider">
            <a:extLst>
              <a:ext uri="{FF2B5EF4-FFF2-40B4-BE49-F238E27FC236}">
                <a16:creationId xmlns:a16="http://schemas.microsoft.com/office/drawing/2014/main" id="{54C560F4-CB2D-6B04-588B-57BB4D4E6DC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Picture Placeholder 10" descr="Place imagery here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Picture Placeholder 11" descr="Place imagery here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" name="Picture 2" descr="IBM 8-bar logo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Place imagery here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7" descr="Place bio portrait here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Picture Placeholder 7" descr="Place bio portrait here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Picture Placeholder 7" descr="Place bio portrait here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3" name="Picture Placeholder 7" descr="Place bio portrait here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9" name="Picture Placeholder 7" descr="Place bio portrait here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1" name="Picture Placeholder 7" descr="Place bio portrait here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C339-C6FB-432B-B235-1FCCE649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D026018D-5661-471D-895F-BBC309B00C2E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722494" y="1414801"/>
            <a:ext cx="22939186" cy="581026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30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Content Placeholder 21">
            <a:extLst>
              <a:ext uri="{FF2B5EF4-FFF2-40B4-BE49-F238E27FC236}">
                <a16:creationId xmlns:a16="http://schemas.microsoft.com/office/drawing/2014/main" id="{608CC835-1104-432D-BC9D-53A11C3BF0E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722494" y="2775601"/>
            <a:ext cx="22939186" cy="9331326"/>
          </a:xfrm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Layout Support" hidden="1">
            <a:extLst>
              <a:ext uri="{FF2B5EF4-FFF2-40B4-BE49-F238E27FC236}">
                <a16:creationId xmlns:a16="http://schemas.microsoft.com/office/drawing/2014/main" id="{FDBE381A-FCDB-45C9-9B26-4233FBCEEFB6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23429611" y="-273839"/>
            <a:ext cx="916919" cy="194398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1944000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S11010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805F2-F64C-4816-B6E9-7621B8A5342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B4863A1-A120-A246-A856-BFC43A0462C7}" type="datetime1">
              <a:rPr lang="de-DE" smtClean="0"/>
              <a:t>29.01.25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2BDE36-1A1D-410B-96A0-FDCAB934B5F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016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874">
          <p15:clr>
            <a:srgbClr val="547EBF"/>
          </p15:clr>
        </p15:guide>
        <p15:guide id="3" pos="7452">
          <p15:clr>
            <a:srgbClr val="547EBF"/>
          </p15:clr>
        </p15:guide>
        <p15:guide id="4" orient="horz" pos="3813">
          <p15:clr>
            <a:srgbClr val="547EBF"/>
          </p15:clr>
        </p15:guide>
        <p15:guide id="5" orient="horz" pos="3874">
          <p15:clr>
            <a:srgbClr val="547EBF"/>
          </p15:clr>
        </p15:guide>
        <p15:guide id="6" orient="horz" pos="3997">
          <p15:clr>
            <a:srgbClr val="547EB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AG -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1054240" y="3018371"/>
            <a:ext cx="22278700" cy="8911166"/>
          </a:xfrm>
        </p:spPr>
        <p:txBody>
          <a:bodyPr lIns="0" tIns="0" rIns="0" bIns="0"/>
          <a:lstStyle>
            <a:lvl1pPr>
              <a:buClr>
                <a:schemeClr val="accent3"/>
              </a:buClr>
              <a:defRPr sz="4800"/>
            </a:lvl1pPr>
            <a:lvl2pPr>
              <a:buClr>
                <a:schemeClr val="accent3"/>
              </a:buClr>
              <a:defRPr sz="4266"/>
            </a:lvl2pPr>
            <a:lvl3pPr>
              <a:buClr>
                <a:schemeClr val="accent3"/>
              </a:buClr>
              <a:defRPr sz="3734"/>
            </a:lvl3pPr>
            <a:lvl4pPr>
              <a:buClr>
                <a:schemeClr val="accent3"/>
              </a:buClr>
              <a:defRPr sz="3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 dirty="0"/>
              <a:t>CLICK TO ADD HEADLINE 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31FE4DEF-A9DE-4B1F-9121-014C936D56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4476" y="1499214"/>
            <a:ext cx="21929255" cy="117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5866" cap="none" baseline="0"/>
            </a:lvl1pPr>
            <a:lvl2pPr>
              <a:defRPr sz="5866"/>
            </a:lvl2pPr>
            <a:lvl3pPr>
              <a:defRPr sz="5866"/>
            </a:lvl3pPr>
            <a:lvl4pPr>
              <a:defRPr sz="5866"/>
            </a:lvl4pPr>
            <a:lvl5pPr>
              <a:defRPr sz="5866"/>
            </a:lvl5pPr>
          </a:lstStyle>
          <a:p>
            <a:pPr lvl="0"/>
            <a:r>
              <a:rPr lang="en-US" noProof="0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341219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CD5C-00B9-478F-8031-ACE7B3DE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5" y="524934"/>
            <a:ext cx="23235025" cy="9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13FB6-9905-465B-9833-AF58E1A3D4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BE75FA5-C509-4590-93CE-878685F65CB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3F4E569-E7EF-4B7D-A893-F2E38E7A50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5" y="1676257"/>
            <a:ext cx="23235025" cy="528690"/>
          </a:xfrm>
        </p:spPr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995227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9" name="Picture 8" descr="IBM 8-bar logo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DD9F-6AD6-4884-B2EF-ABE1CB67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4E92736A-ACAD-4100-BE29-326CDD23DDBC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722492" y="1414801"/>
            <a:ext cx="22939186" cy="581026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30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8" name="Layout Support" hidden="1">
            <a:extLst>
              <a:ext uri="{FF2B5EF4-FFF2-40B4-BE49-F238E27FC236}">
                <a16:creationId xmlns:a16="http://schemas.microsoft.com/office/drawing/2014/main" id="{22E761EC-ECDC-42A7-9C97-2EFC64ABD25D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23429611" y="-273839"/>
            <a:ext cx="916919" cy="194398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1944000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S11000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3BE35-C8DD-4F4A-8292-C3187868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07450-B80D-FE49-B970-4731A7163C6D}" type="datetime1">
              <a:rPr lang="de-DE" smtClean="0"/>
              <a:t>29.01.25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67EF4F-8A21-4FEF-AFB0-34DD83BF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821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874">
          <p15:clr>
            <a:srgbClr val="547EBF"/>
          </p15:clr>
        </p15:guide>
        <p15:guide id="3" pos="7452">
          <p15:clr>
            <a:srgbClr val="547EBF"/>
          </p15:clr>
        </p15:guide>
        <p15:guide id="4" orient="horz" pos="3813">
          <p15:clr>
            <a:srgbClr val="547EBF"/>
          </p15:clr>
        </p15:guide>
        <p15:guide id="5" orient="horz" pos="3997">
          <p15:clr>
            <a:srgbClr val="547EBF"/>
          </p15:clr>
        </p15:guide>
        <p15:guide id="6" orient="horz" pos="3874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 6" descr="Place imagery here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pic>
        <p:nvPicPr>
          <p:cNvPr id="4" name="Picture 3" descr="IBM 8-bar logo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04" r:id="rId3"/>
    <p:sldLayoutId id="2147483905" r:id="rId4"/>
    <p:sldLayoutId id="2147483901" r:id="rId5"/>
    <p:sldLayoutId id="2147483692" r:id="rId6"/>
    <p:sldLayoutId id="2147483906" r:id="rId7"/>
    <p:sldLayoutId id="2147483907" r:id="rId8"/>
    <p:sldLayoutId id="2147483910" r:id="rId9"/>
    <p:sldLayoutId id="2147483908" r:id="rId10"/>
    <p:sldLayoutId id="2147483909" r:id="rId11"/>
    <p:sldLayoutId id="2147483912" r:id="rId12"/>
    <p:sldLayoutId id="2147483914" r:id="rId13"/>
    <p:sldLayoutId id="2147483915" r:id="rId14"/>
    <p:sldLayoutId id="2147483913" r:id="rId15"/>
    <p:sldLayoutId id="2147483917" r:id="rId16"/>
    <p:sldLayoutId id="2147483942" r:id="rId17"/>
    <p:sldLayoutId id="2147483919" r:id="rId18"/>
    <p:sldLayoutId id="2147483929" r:id="rId19"/>
    <p:sldLayoutId id="2147483920" r:id="rId20"/>
    <p:sldLayoutId id="2147483930" r:id="rId21"/>
    <p:sldLayoutId id="2147483928" r:id="rId22"/>
    <p:sldLayoutId id="2147483948" r:id="rId23"/>
    <p:sldLayoutId id="2147483927" r:id="rId24"/>
    <p:sldLayoutId id="2147483950" r:id="rId25"/>
    <p:sldLayoutId id="2147483921" r:id="rId26"/>
    <p:sldLayoutId id="2147483916" r:id="rId27"/>
    <p:sldLayoutId id="2147483922" r:id="rId28"/>
    <p:sldLayoutId id="2147483953" r:id="rId29"/>
    <p:sldLayoutId id="2147483956" r:id="rId30"/>
    <p:sldLayoutId id="2147483923" r:id="rId31"/>
    <p:sldLayoutId id="2147483924" r:id="rId32"/>
    <p:sldLayoutId id="2147483926" r:id="rId33"/>
    <p:sldLayoutId id="2147483925" r:id="rId34"/>
    <p:sldLayoutId id="2147483959" r:id="rId35"/>
    <p:sldLayoutId id="2147483937" r:id="rId36"/>
    <p:sldLayoutId id="2147483932" r:id="rId37"/>
    <p:sldLayoutId id="2147483934" r:id="rId38"/>
    <p:sldLayoutId id="2147483935" r:id="rId39"/>
    <p:sldLayoutId id="2147483936" r:id="rId40"/>
    <p:sldLayoutId id="2147483938" r:id="rId41"/>
    <p:sldLayoutId id="2147483939" r:id="rId42"/>
    <p:sldLayoutId id="2147483940" r:id="rId43"/>
    <p:sldLayoutId id="2147483943" r:id="rId44"/>
    <p:sldLayoutId id="2147483960" r:id="rId45"/>
    <p:sldLayoutId id="2147483941" r:id="rId46"/>
    <p:sldLayoutId id="2147483964" r:id="rId47"/>
    <p:sldLayoutId id="2147483965" r:id="rId48"/>
    <p:sldLayoutId id="2147483966" r:id="rId49"/>
    <p:sldLayoutId id="2147483969" r:id="rId50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 userDrawn="1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webmethods.io/integration/apis/webmethods_api_ref/#reference-data-apis" TargetMode="External"/><Relationship Id="rId2" Type="http://schemas.openxmlformats.org/officeDocument/2006/relationships/hyperlink" Target="https://github.com/IBM/webmethods-io-int-cicd" TargetMode="Externa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github.com/SoftwareAG/webmethods-io-integration-apicli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11" Type="http://schemas.openxmlformats.org/officeDocument/2006/relationships/image" Target="../media/image15.gif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7B690C-9D17-98A7-45F7-4EFA635AE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84" y="384890"/>
            <a:ext cx="11868415" cy="10477660"/>
          </a:xfrm>
        </p:spPr>
        <p:txBody>
          <a:bodyPr/>
          <a:lstStyle/>
          <a:p>
            <a:r>
              <a:rPr lang="en-DE" dirty="0"/>
              <a:t>DevOps 4 webMethods.io Integration</a:t>
            </a: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endParaRPr lang="en-US" dirty="0"/>
          </a:p>
        </p:txBody>
      </p:sp>
      <p:sp>
        <p:nvSpPr>
          <p:cNvPr id="2" name="TextBox 1" descr="IBM 8-bar logo in black">
            <a:extLst>
              <a:ext uri="{FF2B5EF4-FFF2-40B4-BE49-F238E27FC236}">
                <a16:creationId xmlns:a16="http://schemas.microsoft.com/office/drawing/2014/main" id="{47FF669D-AFD9-83C3-6B35-1F5CF8033F7D}"/>
              </a:ext>
            </a:extLst>
          </p:cNvPr>
          <p:cNvSpPr txBox="1"/>
          <p:nvPr/>
        </p:nvSpPr>
        <p:spPr>
          <a:xfrm>
            <a:off x="890471" y="12750032"/>
            <a:ext cx="0" cy="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376" indent="-446660" defTabSz="2437912">
              <a:spcBef>
                <a:spcPts val="2900"/>
              </a:spcBef>
              <a:buSzPct val="100000"/>
              <a:buFontTx/>
              <a:buChar char="–"/>
            </a:pPr>
            <a:endParaRPr lang="en-US" sz="7200" kern="0" dirty="0">
              <a:solidFill>
                <a:srgbClr val="000000"/>
              </a:solidFill>
              <a:latin typeface="IBM Plex Sans Light"/>
              <a:sym typeface="IBM Plex Sans Light"/>
            </a:endParaRPr>
          </a:p>
        </p:txBody>
      </p:sp>
      <p:pic>
        <p:nvPicPr>
          <p:cNvPr id="20" name="Picture Placeholder 19" descr="A circular intersection with blue circles and dots&#10;&#10;Description automatically generated with medium confidence">
            <a:extLst>
              <a:ext uri="{FF2B5EF4-FFF2-40B4-BE49-F238E27FC236}">
                <a16:creationId xmlns:a16="http://schemas.microsoft.com/office/drawing/2014/main" id="{3B56BBE5-8286-2D13-BAA3-744859D62E6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30" b="30"/>
          <a:stretch>
            <a:fillRect/>
          </a:stretch>
        </p:blipFill>
        <p:spPr>
          <a:xfrm rot="10800000">
            <a:off x="12763426" y="570733"/>
            <a:ext cx="11047562" cy="12572950"/>
          </a:xfrm>
        </p:spPr>
      </p:pic>
    </p:spTree>
    <p:extLst>
      <p:ext uri="{BB962C8B-B14F-4D97-AF65-F5344CB8AC3E}">
        <p14:creationId xmlns:p14="http://schemas.microsoft.com/office/powerpoint/2010/main" val="102107994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CE0CB9C-1095-6D74-208F-ED5D727DE203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5" y="2284302"/>
            <a:ext cx="23603544" cy="1030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35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12192088" y="2251619"/>
            <a:ext cx="11658666" cy="89784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Developer starts by executing </a:t>
            </a:r>
            <a:r>
              <a:rPr lang="en-GB" sz="3200" i="1" dirty="0">
                <a:solidFill>
                  <a:srgbClr val="202124"/>
                </a:solidFill>
                <a:latin typeface="arial" panose="020B0604020202020204" pitchFamily="34" charset="0"/>
              </a:rPr>
              <a:t>Initialize Pipeline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(Automation)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This checks if the request is for an existing asset or a new implementation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If new, automation will 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Initialize a repository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Create standardized branches, including requested Feature Branch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Create a project in Play/Build environment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If existing, automation will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Clone the Prod branch to Feature branch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Import asset to Play/Build environment</a:t>
            </a:r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9F067-B110-EFAB-E070-EF2A2C38CC01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41A9948-4292-C52F-C74F-D6C1E026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3936088"/>
            <a:ext cx="12051626" cy="210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803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12192088" y="2251619"/>
            <a:ext cx="11658666" cy="89784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Developer starts developing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Once after completion he will execute </a:t>
            </a:r>
            <a:r>
              <a:rPr lang="en-GB" sz="3200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synchronizeToFeature</a:t>
            </a:r>
            <a:r>
              <a:rPr lang="en-GB" sz="3200" i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Pipeline (Automation)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Export the asset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Commit the asset to Feature Branch</a:t>
            </a:r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6254490-B9F0-CED0-2383-A46DF9266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6" y="7057727"/>
            <a:ext cx="12380122" cy="384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562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DEV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533422" y="2368757"/>
            <a:ext cx="11658666" cy="89784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Once the implementation is finished, developer manually creates a Pull Request from Feature Branch to DEV.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This will trigger the </a:t>
            </a:r>
            <a:r>
              <a:rPr lang="en-GB" sz="3200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synchronizeToDev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Checkout the DEV branch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DEV environment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test for the associated project/repo with data/assertions specific to DEV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1154700" lvl="2" indent="-571500">
              <a:buFont typeface="Courier New" panose="02070309020205020404" pitchFamily="49" charset="0"/>
              <a:buChar char="o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  <a:p>
            <a:pPr>
              <a:buFont typeface="Segoe UI" panose="020B0502040204020203" pitchFamily="34" charset="0"/>
              <a:buNone/>
            </a:pPr>
            <a:r>
              <a:rPr lang="en-DE" sz="3200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653397-0A75-2347-FD01-BBDD80EAB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7200" y="3130110"/>
            <a:ext cx="12315758" cy="32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706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QA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533422" y="2368757"/>
            <a:ext cx="11658666" cy="89784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After Dev cycle is complete, developer manually creates a Pull Request from Feature Branch to QA.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This will trigger the </a:t>
            </a:r>
            <a:r>
              <a:rPr lang="en-GB" sz="3200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synchronizeToQA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Checkout the QA branch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QA environment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test for the associated project/repo with data/assertions specific to QA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1154700" lvl="2" indent="-571500">
              <a:buFont typeface="Courier New" panose="02070309020205020404" pitchFamily="49" charset="0"/>
              <a:buChar char="o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  <a:p>
            <a:pPr>
              <a:buFont typeface="Segoe UI" panose="020B0502040204020203" pitchFamily="34" charset="0"/>
              <a:buNone/>
            </a:pPr>
            <a:r>
              <a:rPr lang="en-DE" sz="3200" dirty="0"/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CACE36F-F407-5176-1100-9790AE2FC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4880" y="4952412"/>
            <a:ext cx="12290706" cy="29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41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PROD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533422" y="2368755"/>
            <a:ext cx="11660166" cy="96454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Once the automated test and UAT is successfully finished, developer manually creates a Pull Request from Feature Branch to PROD.  PROD deployment may have different approval cycle.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Respective operations team will manually trigger the </a:t>
            </a:r>
            <a:r>
              <a:rPr lang="en-GB" sz="3200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synchronizeToPROD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Checkout the PROD branch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Create a release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PROD environment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</a:t>
            </a:r>
            <a:r>
              <a:rPr lang="en-GB" sz="3200" i="1" dirty="0">
                <a:solidFill>
                  <a:srgbClr val="202124"/>
                </a:solidFill>
                <a:latin typeface="arial" panose="020B0604020202020204" pitchFamily="34" charset="0"/>
              </a:rPr>
              <a:t>Smoke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test, if any for PROD.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 And release will be rolled back.</a:t>
            </a:r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  <a:p>
            <a:pPr>
              <a:buFont typeface="Segoe UI" panose="020B0502040204020203" pitchFamily="34" charset="0"/>
              <a:buNone/>
            </a:pPr>
            <a:r>
              <a:rPr lang="en-DE" sz="3200" dirty="0"/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2B79F2-F929-9EBC-7F20-7295D67F0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439" y="7768683"/>
            <a:ext cx="12551148" cy="330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6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1F1172-008C-BF67-42AD-3E1D2003E5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97BE0A-3FA8-4BB0-D287-BD8ACBF0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Show &amp; Tell / Demo</a:t>
            </a:r>
          </a:p>
        </p:txBody>
      </p:sp>
      <p:pic>
        <p:nvPicPr>
          <p:cNvPr id="1026" name="Picture 2" descr="Tell, Show, Tell Part II – Ace Your Software Demo">
            <a:extLst>
              <a:ext uri="{FF2B5EF4-FFF2-40B4-BE49-F238E27FC236}">
                <a16:creationId xmlns:a16="http://schemas.microsoft.com/office/drawing/2014/main" id="{51B238D0-5DF1-A332-1DEF-D6A1F67D6204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7" r="2528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76447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Scope, Assumptions &amp; Pre-requisites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533422" y="2368756"/>
            <a:ext cx="11660166" cy="99324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3 Environments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Play/Build, Dev &amp; QA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Assets used for demo	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2 Workflows (one with Sub FS), 1 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</a:rPr>
              <a:t>Flowservice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, Reference Data, Account (Only export), Project Parameters.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Automation / Orchestration platform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Azure DevOps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2 Repository Platforms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</a:rPr>
              <a:t>Github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Enterprise for Pipelines/Scripts (Automations)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</a:rPr>
              <a:t>Github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for actual 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</a:rPr>
              <a:t>webMethods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IO assets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Test Framework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Postman / Newman &amp; Azure Test Plans</a:t>
            </a:r>
          </a:p>
          <a:p>
            <a:pPr marL="583200" lvl="2" indent="0">
              <a:buNone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  <a:p>
            <a:pPr>
              <a:buFont typeface="Segoe UI" panose="020B0502040204020203" pitchFamily="34" charset="0"/>
              <a:buNone/>
            </a:pPr>
            <a:r>
              <a:rPr lang="en-DE" sz="32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22FFA7-2455-22D4-2B45-B3C5430E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4834" y="6550874"/>
            <a:ext cx="9976086" cy="537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3E1E0F-0BA2-5920-E9FB-2B147D8B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8809" y="2422342"/>
            <a:ext cx="3696224" cy="412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5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</p:spTree>
    <p:extLst>
      <p:ext uri="{BB962C8B-B14F-4D97-AF65-F5344CB8AC3E}">
        <p14:creationId xmlns:p14="http://schemas.microsoft.com/office/powerpoint/2010/main" val="70050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BA2C6-36FB-7539-4980-2099018D7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99D721-FEF8-EA66-DBD6-6DA8FE53C8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7FE4B6-78CB-B651-D113-8F72B3F3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Next</a:t>
            </a:r>
            <a:endParaRPr lang="en-DE" dirty="0"/>
          </a:p>
        </p:txBody>
      </p:sp>
      <p:pic>
        <p:nvPicPr>
          <p:cNvPr id="2052" name="Picture 4" descr="What's Next Launching">
            <a:extLst>
              <a:ext uri="{FF2B5EF4-FFF2-40B4-BE49-F238E27FC236}">
                <a16:creationId xmlns:a16="http://schemas.microsoft.com/office/drawing/2014/main" id="{1DA68501-289B-69B4-7033-780F6DC8CD34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2" r="2087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68951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09C514C-BA4F-0491-187F-C776E7A1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DevOps 4 webMethods.io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42C0033-749A-F3A6-9A05-1AC7C6EF6385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DE" dirty="0"/>
              <a:t>AGENDA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BD431EC-E3A1-CDBC-6DA3-876F51F0A556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57156B-7E35-A1E8-4687-1B6F7F013F7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689069" y="12939014"/>
            <a:ext cx="123431" cy="246221"/>
          </a:xfrm>
        </p:spPr>
        <p:txBody>
          <a:bodyPr/>
          <a:lstStyle/>
          <a:p>
            <a:fld id="{22FF84AA-2C76-4AF1-8502-73D25D47F37C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385673-0E74-2F69-5D48-405514F267E4}"/>
              </a:ext>
            </a:extLst>
          </p:cNvPr>
          <p:cNvSpPr txBox="1">
            <a:spLocks/>
          </p:cNvSpPr>
          <p:nvPr/>
        </p:nvSpPr>
        <p:spPr>
          <a:xfrm>
            <a:off x="725655" y="2783971"/>
            <a:ext cx="22934532" cy="9322306"/>
          </a:xfrm>
          <a:prstGeom prst="rect">
            <a:avLst/>
          </a:prstGeom>
        </p:spPr>
        <p:txBody>
          <a:bodyPr/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200" dirty="0"/>
              <a:t> </a:t>
            </a:r>
            <a:r>
              <a:rPr lang="en-GB" sz="3200" dirty="0" err="1"/>
              <a:t>webMethods.io</a:t>
            </a:r>
            <a:r>
              <a:rPr lang="en-GB" sz="3200" dirty="0"/>
              <a:t> IPaaS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200" dirty="0"/>
              <a:t> DevOps Requirement &amp; Benefits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200" dirty="0"/>
              <a:t> Context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3200" dirty="0"/>
              <a:t> Use case Overview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3200" dirty="0"/>
              <a:t>GIT Workflow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3200" dirty="0"/>
              <a:t>Delivery / Deployment Overview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3200" dirty="0"/>
              <a:t>Implementation to Delivery Flow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3200" b="1" dirty="0"/>
              <a:t> Demo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3200" dirty="0"/>
              <a:t>Scope, Assumptions &amp; Pre-requisites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sz="3200" dirty="0"/>
              <a:t>Demo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3200" b="1" dirty="0"/>
          </a:p>
          <a:p>
            <a:endParaRPr lang="en-GB" sz="3200" b="1" dirty="0"/>
          </a:p>
        </p:txBody>
      </p:sp>
      <p:pic>
        <p:nvPicPr>
          <p:cNvPr id="15" name="Grafik 7">
            <a:extLst>
              <a:ext uri="{FF2B5EF4-FFF2-40B4-BE49-F238E27FC236}">
                <a16:creationId xmlns:a16="http://schemas.microsoft.com/office/drawing/2014/main" id="{C63BB104-2BE5-7433-B1AE-516BAE42D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538" y="3532769"/>
            <a:ext cx="5363434" cy="536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93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DE" dirty="0"/>
              <a:t>Extend &amp; Expand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2554-60FE-A205-BE38-184219D7327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>
            <a:lvl1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1pPr>
            <a:lvl2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2pPr>
            <a:lvl3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3pPr>
            <a:lvl4pPr>
              <a:buClr>
                <a:schemeClr val="tx1"/>
              </a:buClr>
              <a:buFont typeface="Symbol" panose="05050102010706020507" pitchFamily="18" charset="2"/>
              <a:buChar char=""/>
            </a:lvl4pPr>
            <a:lvl5pPr>
              <a:buSzPct val="100000"/>
              <a:buFont typeface="Segoe UI" panose="020B0502040204020203" pitchFamily="34" charset="0"/>
              <a:buChar char="•"/>
            </a:lvl5pPr>
            <a:lvl6pPr>
              <a:buFont typeface="+mj-lt"/>
              <a:buAutoNum type="arabicPeriod"/>
            </a:lvl6pPr>
          </a:lstStyle>
          <a:p>
            <a:pPr>
              <a:buFont typeface="Wingdings" panose="05000000000000000000" pitchFamily="2" charset="2"/>
              <a:buChar char="ü"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More connector tests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Integration with Hybrid DevOps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Test Coverage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Code Review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68A51FB-792C-F8FA-6D2D-CC6DE3DB93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88787" y="65532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DE" sz="7200"/>
          </a:p>
        </p:txBody>
      </p:sp>
    </p:spTree>
    <p:extLst>
      <p:ext uri="{BB962C8B-B14F-4D97-AF65-F5344CB8AC3E}">
        <p14:creationId xmlns:p14="http://schemas.microsoft.com/office/powerpoint/2010/main" val="2747689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DE" dirty="0"/>
              <a:t>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2554-60FE-A205-BE38-184219D7327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>
            <a:lvl1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1pPr>
            <a:lvl2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2pPr>
            <a:lvl3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3pPr>
            <a:lvl4pPr>
              <a:buClr>
                <a:schemeClr val="tx1"/>
              </a:buClr>
              <a:buFont typeface="Symbol" panose="05050102010706020507" pitchFamily="18" charset="2"/>
              <a:buChar char=""/>
            </a:lvl4pPr>
            <a:lvl5pPr>
              <a:buSzPct val="100000"/>
              <a:buFont typeface="Segoe UI" panose="020B0502040204020203" pitchFamily="34" charset="0"/>
              <a:buChar char="•"/>
            </a:lvl5pPr>
            <a:lvl6pPr>
              <a:buFont typeface="+mj-lt"/>
              <a:buAutoNum type="arabicPeriod"/>
            </a:lvl6pPr>
          </a:lstStyle>
          <a:p>
            <a:pPr>
              <a:buFont typeface="Wingdings" panose="05000000000000000000" pitchFamily="2" charset="2"/>
              <a:buChar char="ü"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Project Export/Import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Account Export/Import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Direct Git Integration (Origin)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Multiple runtime support (Origin)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68A51FB-792C-F8FA-6D2D-CC6DE3DB93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88787" y="65532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en-DE" sz="7200"/>
          </a:p>
        </p:txBody>
      </p:sp>
    </p:spTree>
    <p:extLst>
      <p:ext uri="{BB962C8B-B14F-4D97-AF65-F5344CB8AC3E}">
        <p14:creationId xmlns:p14="http://schemas.microsoft.com/office/powerpoint/2010/main" val="3746919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08500-5F7E-77ED-9190-5F67A144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References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2EEC4-EDF4-32FB-C153-580F215B4BCB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29A10-DA97-3814-9652-53A5D5609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60C20-68F3-AD76-E1E7-2A56DE2965BC}"/>
              </a:ext>
            </a:extLst>
          </p:cNvPr>
          <p:cNvSpPr txBox="1"/>
          <p:nvPr/>
        </p:nvSpPr>
        <p:spPr>
          <a:xfrm>
            <a:off x="2185987" y="353906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marL="571500" indent="-571500" defTabSz="1944000">
              <a:lnSpc>
                <a:spcPct val="120000"/>
              </a:lnSpc>
              <a:spcAft>
                <a:spcPts val="1530"/>
              </a:spcAft>
              <a:buFont typeface="Wingdings" pitchFamily="2" charset="2"/>
              <a:buChar char="ü"/>
            </a:pPr>
            <a:endParaRPr lang="en-DE" sz="7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69D34-8C89-241E-01D9-28D8C32D0537}"/>
              </a:ext>
            </a:extLst>
          </p:cNvPr>
          <p:cNvSpPr txBox="1"/>
          <p:nvPr/>
        </p:nvSpPr>
        <p:spPr>
          <a:xfrm>
            <a:off x="1102253" y="287866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E588EF-4DAF-1DAF-732B-250E6A198BDB}"/>
              </a:ext>
            </a:extLst>
          </p:cNvPr>
          <p:cNvSpPr txBox="1"/>
          <p:nvPr/>
        </p:nvSpPr>
        <p:spPr>
          <a:xfrm>
            <a:off x="1034521" y="3302000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6697D1-0923-B71B-8A18-8DAECB3FBD2F}"/>
              </a:ext>
            </a:extLst>
          </p:cNvPr>
          <p:cNvSpPr txBox="1">
            <a:spLocks/>
          </p:cNvSpPr>
          <p:nvPr/>
        </p:nvSpPr>
        <p:spPr>
          <a:xfrm>
            <a:off x="723987" y="2775601"/>
            <a:ext cx="22936200" cy="9331326"/>
          </a:xfrm>
          <a:prstGeom prst="rect">
            <a:avLst/>
          </a:prstGeom>
        </p:spPr>
        <p:txBody>
          <a:bodyPr/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Repository for automation, scripts &amp; sample assets: 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2"/>
              </a:rPr>
              <a:t>https://github.com/IBM/webmethods-io-int-cicd</a:t>
            </a: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API Documentation: 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https://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docs.webmethods.io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/integration/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apis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/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webmethods_api_ref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/#reference-data-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  <a:hlinkClick r:id="rId3"/>
              </a:rPr>
              <a:t>apis</a:t>
            </a: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CLI Repository: 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https://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github.com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/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SoftwareAG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/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webmethods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-io-integration-</a:t>
            </a:r>
            <a:r>
              <a:rPr lang="en-GB" sz="3200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apicli</a:t>
            </a: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GB" sz="3200" dirty="0"/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3542758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81852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C4B561-BB45-3440-AD3D-C0A7B796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webMethods.io iPaaS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7C3F3-FBF8-1442-A702-6E1A0A9AC3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Integration, B2B, MFT and API Management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0552AF-8BB8-E541-8E36-099062F7FCAF}"/>
              </a:ext>
            </a:extLst>
          </p:cNvPr>
          <p:cNvGrpSpPr/>
          <p:nvPr/>
        </p:nvGrpSpPr>
        <p:grpSpPr>
          <a:xfrm>
            <a:off x="-21646" y="4054753"/>
            <a:ext cx="24407234" cy="6990634"/>
            <a:chOff x="-8713" y="1533302"/>
            <a:chExt cx="9152713" cy="2621488"/>
          </a:xfrm>
          <a:solidFill>
            <a:schemeClr val="tx2"/>
          </a:solidFill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7B946B7-B54C-604D-A438-C66C61151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8713" y="1533302"/>
              <a:ext cx="4145282" cy="2621488"/>
            </a:xfrm>
            <a:prstGeom prst="rect">
              <a:avLst/>
            </a:prstGeom>
            <a:grpFill/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7ACD6BB-682A-214E-96D3-4B2B39916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6570" y="1534438"/>
              <a:ext cx="5007430" cy="2620352"/>
            </a:xfrm>
            <a:prstGeom prst="rect">
              <a:avLst/>
            </a:prstGeom>
            <a:grpFill/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37E1904-55D8-B349-A581-AA99F674A005}"/>
              </a:ext>
            </a:extLst>
          </p:cNvPr>
          <p:cNvGrpSpPr/>
          <p:nvPr/>
        </p:nvGrpSpPr>
        <p:grpSpPr>
          <a:xfrm>
            <a:off x="10145334" y="4553069"/>
            <a:ext cx="12829510" cy="6162638"/>
            <a:chOff x="5300318" y="1296814"/>
            <a:chExt cx="3981015" cy="2213314"/>
          </a:xfrm>
          <a:solidFill>
            <a:schemeClr val="bg2"/>
          </a:solidFill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DFE78B6-6D78-3246-B392-FFA3C0BBF6E9}"/>
                </a:ext>
              </a:extLst>
            </p:cNvPr>
            <p:cNvSpPr/>
            <p:nvPr/>
          </p:nvSpPr>
          <p:spPr>
            <a:xfrm>
              <a:off x="5667146" y="2753833"/>
              <a:ext cx="3248241" cy="754912"/>
            </a:xfrm>
            <a:prstGeom prst="roundRect">
              <a:avLst>
                <a:gd name="adj" fmla="val 4859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endParaRPr lang="en-US" sz="3734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76754B-A853-8B47-862F-85E28440E949}"/>
                </a:ext>
              </a:extLst>
            </p:cNvPr>
            <p:cNvSpPr/>
            <p:nvPr/>
          </p:nvSpPr>
          <p:spPr>
            <a:xfrm>
              <a:off x="5300318" y="2181709"/>
              <a:ext cx="1259969" cy="13151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endParaRPr lang="en-US" sz="3734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3D6640-82D1-7F45-B833-A91CB1041F9A}"/>
                </a:ext>
              </a:extLst>
            </p:cNvPr>
            <p:cNvSpPr/>
            <p:nvPr/>
          </p:nvSpPr>
          <p:spPr>
            <a:xfrm>
              <a:off x="5971341" y="1296814"/>
              <a:ext cx="2037141" cy="21264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endParaRPr lang="en-US" sz="3734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43C967-0B26-C042-A08B-7EC316F7A2C7}"/>
                </a:ext>
              </a:extLst>
            </p:cNvPr>
            <p:cNvSpPr/>
            <p:nvPr/>
          </p:nvSpPr>
          <p:spPr>
            <a:xfrm>
              <a:off x="8021364" y="2194944"/>
              <a:ext cx="1259969" cy="131518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endParaRPr lang="en-US" sz="3734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FEC1BC-C7B2-F04F-A2A6-9A2D6E30E96A}"/>
                </a:ext>
              </a:extLst>
            </p:cNvPr>
            <p:cNvSpPr/>
            <p:nvPr/>
          </p:nvSpPr>
          <p:spPr>
            <a:xfrm>
              <a:off x="7285159" y="1877432"/>
              <a:ext cx="1394346" cy="138067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endParaRPr lang="en-US" sz="3734" b="1">
                <a:solidFill>
                  <a:prstClr val="white"/>
                </a:solidFill>
                <a:latin typeface="Rubik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B6DFDF0-A680-A748-B0B0-0BFC8C2D5276}"/>
              </a:ext>
            </a:extLst>
          </p:cNvPr>
          <p:cNvSpPr txBox="1"/>
          <p:nvPr/>
        </p:nvSpPr>
        <p:spPr>
          <a:xfrm>
            <a:off x="2631519" y="5068154"/>
            <a:ext cx="6699783" cy="82086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1828754">
              <a:spcBef>
                <a:spcPts val="1152"/>
              </a:spcBef>
              <a:buClr>
                <a:prstClr val="white">
                  <a:lumMod val="50000"/>
                </a:prstClr>
              </a:buClr>
              <a:defRPr/>
            </a:pPr>
            <a:r>
              <a:rPr lang="en-US" sz="5334" b="1">
                <a:solidFill>
                  <a:prstClr val="white"/>
                </a:solidFill>
                <a:latin typeface="Rubik"/>
              </a:rPr>
              <a:t>MULTI-FUNCTION iPaaS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C9A8E3-40F0-2446-8ECF-684CBE878401}"/>
              </a:ext>
            </a:extLst>
          </p:cNvPr>
          <p:cNvSpPr/>
          <p:nvPr/>
        </p:nvSpPr>
        <p:spPr>
          <a:xfrm>
            <a:off x="2637992" y="6034515"/>
            <a:ext cx="6562181" cy="82048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defTabSz="1828754">
              <a:spcBef>
                <a:spcPts val="1152"/>
              </a:spcBef>
              <a:buClr>
                <a:prstClr val="white"/>
              </a:buClr>
              <a:defRPr/>
            </a:pPr>
            <a:r>
              <a:rPr lang="en-US" sz="2666">
                <a:solidFill>
                  <a:prstClr val="white"/>
                </a:solidFill>
                <a:latin typeface="Rubik"/>
              </a:rPr>
              <a:t>for LOW-CODE and HIGH-CONTROL developers </a:t>
            </a:r>
            <a:br>
              <a:rPr lang="en-US" sz="2666">
                <a:solidFill>
                  <a:prstClr val="white"/>
                </a:solidFill>
                <a:latin typeface="Rubik"/>
              </a:rPr>
            </a:br>
            <a:r>
              <a:rPr lang="en-US" sz="2666">
                <a:solidFill>
                  <a:prstClr val="white"/>
                </a:solidFill>
                <a:latin typeface="Rubik"/>
              </a:rPr>
              <a:t>deployed across a MULTI-CLOUD infrastructure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21B0CDE-A670-8343-B9AB-68524B9AE005}"/>
              </a:ext>
            </a:extLst>
          </p:cNvPr>
          <p:cNvSpPr txBox="1"/>
          <p:nvPr/>
        </p:nvSpPr>
        <p:spPr>
          <a:xfrm>
            <a:off x="2781829" y="7327584"/>
            <a:ext cx="4667945" cy="323088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457188" indent="-457188" defTabSz="1828754">
              <a:spcBef>
                <a:spcPts val="1152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2666">
                <a:solidFill>
                  <a:prstClr val="white"/>
                </a:solidFill>
                <a:latin typeface="Rubik"/>
              </a:rPr>
              <a:t>Cloud and Hybrid Connectivity</a:t>
            </a:r>
          </a:p>
          <a:p>
            <a:pPr marL="457188" indent="-457188" defTabSz="1828754">
              <a:spcBef>
                <a:spcPts val="1152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2666">
                <a:solidFill>
                  <a:prstClr val="white"/>
                </a:solidFill>
                <a:latin typeface="Rubik"/>
              </a:rPr>
              <a:t>Orchestration</a:t>
            </a:r>
          </a:p>
          <a:p>
            <a:pPr marL="457188" indent="-457188" defTabSz="1828754">
              <a:spcBef>
                <a:spcPts val="1152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2666">
                <a:solidFill>
                  <a:prstClr val="white"/>
                </a:solidFill>
                <a:latin typeface="Rubik"/>
              </a:rPr>
              <a:t>Guided development</a:t>
            </a:r>
          </a:p>
          <a:p>
            <a:pPr marL="457188" indent="-457188" defTabSz="1828754">
              <a:spcBef>
                <a:spcPts val="1152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2666">
                <a:solidFill>
                  <a:prstClr val="white"/>
                </a:solidFill>
                <a:latin typeface="Rubik"/>
              </a:rPr>
              <a:t>Recipes</a:t>
            </a:r>
          </a:p>
          <a:p>
            <a:pPr marL="457188" indent="-457188" defTabSz="1828754">
              <a:spcBef>
                <a:spcPts val="1152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r>
              <a:rPr lang="en-US" sz="2666">
                <a:solidFill>
                  <a:prstClr val="white"/>
                </a:solidFill>
                <a:latin typeface="Rubik"/>
              </a:rPr>
              <a:t>Monitoring</a:t>
            </a:r>
          </a:p>
          <a:p>
            <a:pPr marL="457188" indent="-457188" defTabSz="1828754">
              <a:spcBef>
                <a:spcPts val="1152"/>
              </a:spcBef>
              <a:buClr>
                <a:prstClr val="white"/>
              </a:buClr>
              <a:buFont typeface="Arial" panose="020B0604020202020204" pitchFamily="34" charset="0"/>
              <a:buChar char="•"/>
              <a:defRPr/>
            </a:pPr>
            <a:endParaRPr lang="en-US" sz="2666">
              <a:solidFill>
                <a:prstClr val="white"/>
              </a:solidFill>
              <a:latin typeface="Rubik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0E1D1CCE-E596-144A-A483-3E5721CCF269}"/>
              </a:ext>
            </a:extLst>
          </p:cNvPr>
          <p:cNvSpPr/>
          <p:nvPr/>
        </p:nvSpPr>
        <p:spPr>
          <a:xfrm>
            <a:off x="12393249" y="6102267"/>
            <a:ext cx="7283704" cy="2931886"/>
          </a:xfrm>
          <a:prstGeom prst="triangle">
            <a:avLst>
              <a:gd name="adj" fmla="val 50692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54">
              <a:spcBef>
                <a:spcPts val="800"/>
              </a:spcBef>
              <a:defRPr/>
            </a:pPr>
            <a:endParaRPr lang="en-US" sz="3734" b="1">
              <a:solidFill>
                <a:prstClr val="white"/>
              </a:solidFill>
              <a:latin typeface="Rubik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B1B3D6-0E9B-954C-92A2-DF7C3FC9FF4A}"/>
              </a:ext>
            </a:extLst>
          </p:cNvPr>
          <p:cNvGrpSpPr/>
          <p:nvPr/>
        </p:nvGrpSpPr>
        <p:grpSpPr>
          <a:xfrm>
            <a:off x="11809345" y="7357152"/>
            <a:ext cx="1985152" cy="1985152"/>
            <a:chOff x="229132" y="1797750"/>
            <a:chExt cx="1548000" cy="154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4210108-5C27-9F4A-91F7-2D9A0FC0F8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132" y="1797750"/>
              <a:ext cx="1548000" cy="15480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endParaRPr lang="en-US" sz="7200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328D16-7A18-CD47-A7BC-695D6DB6C7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132" y="1851750"/>
              <a:ext cx="1440000" cy="14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r>
                <a:rPr lang="en-US" sz="3730" b="1" dirty="0">
                  <a:solidFill>
                    <a:prstClr val="white"/>
                  </a:solidFill>
                  <a:latin typeface="Rubik"/>
                </a:rPr>
                <a:t>B2B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85232D-98C9-2E4A-BCA1-BF9F17955D39}"/>
              </a:ext>
            </a:extLst>
          </p:cNvPr>
          <p:cNvGrpSpPr/>
          <p:nvPr/>
        </p:nvGrpSpPr>
        <p:grpSpPr>
          <a:xfrm>
            <a:off x="15042523" y="5073774"/>
            <a:ext cx="1985152" cy="1985152"/>
            <a:chOff x="229132" y="1797750"/>
            <a:chExt cx="1548000" cy="1548000"/>
          </a:xfrm>
          <a:solidFill>
            <a:schemeClr val="accent2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3E4BAA9-AE0B-944A-B827-52A126B926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132" y="1797750"/>
              <a:ext cx="1548000" cy="1548000"/>
            </a:xfrm>
            <a:prstGeom prst="ellipse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endParaRPr lang="en-US" sz="7200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E723DE-2BBA-CE42-9D5A-E7CFFBFB37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132" y="1851750"/>
              <a:ext cx="1440000" cy="14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r>
                <a:rPr lang="en-US" sz="3730" b="1" dirty="0">
                  <a:solidFill>
                    <a:prstClr val="white"/>
                  </a:solidFill>
                  <a:latin typeface="Rubik"/>
                </a:rPr>
                <a:t>API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3862317-67F4-0B48-8630-2FC9F1137D63}"/>
              </a:ext>
            </a:extLst>
          </p:cNvPr>
          <p:cNvGrpSpPr/>
          <p:nvPr/>
        </p:nvGrpSpPr>
        <p:grpSpPr>
          <a:xfrm>
            <a:off x="18309465" y="7334984"/>
            <a:ext cx="1985152" cy="1985152"/>
            <a:chOff x="229132" y="1797750"/>
            <a:chExt cx="1548000" cy="154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4BB6742-E218-E746-80AB-0B718006A7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9132" y="1797750"/>
              <a:ext cx="1548000" cy="1548000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endParaRPr lang="en-US" sz="7200" b="1">
                <a:solidFill>
                  <a:prstClr val="white"/>
                </a:solidFill>
                <a:latin typeface="Rubik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2758893-B4C5-C445-860A-AEF48073FA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132" y="1851750"/>
              <a:ext cx="1440000" cy="144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  <a:defRPr/>
              </a:pPr>
              <a:r>
                <a:rPr lang="en-US" sz="3730" b="1" dirty="0">
                  <a:solidFill>
                    <a:prstClr val="white"/>
                  </a:solidFill>
                  <a:latin typeface="Rubik"/>
                </a:rPr>
                <a:t>MFT</a:t>
              </a:r>
            </a:p>
          </p:txBody>
        </p:sp>
      </p:grp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D99E14E-2F6F-1643-92F4-8A5D391113E1}"/>
              </a:ext>
            </a:extLst>
          </p:cNvPr>
          <p:cNvSpPr/>
          <p:nvPr/>
        </p:nvSpPr>
        <p:spPr>
          <a:xfrm>
            <a:off x="13970579" y="7461923"/>
            <a:ext cx="4128000" cy="113841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54">
              <a:spcBef>
                <a:spcPts val="800"/>
              </a:spcBef>
              <a:defRPr/>
            </a:pPr>
            <a:endParaRPr lang="en-US" sz="3734" b="1">
              <a:solidFill>
                <a:prstClr val="white"/>
              </a:solidFill>
              <a:latin typeface="Rubik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82A4502-7720-384F-94F5-B5494A3FC557}"/>
              </a:ext>
            </a:extLst>
          </p:cNvPr>
          <p:cNvSpPr/>
          <p:nvPr/>
        </p:nvSpPr>
        <p:spPr>
          <a:xfrm>
            <a:off x="14088288" y="7550070"/>
            <a:ext cx="3893630" cy="9435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54">
              <a:spcBef>
                <a:spcPts val="800"/>
              </a:spcBef>
              <a:defRPr/>
            </a:pPr>
            <a:r>
              <a:rPr lang="en-US" sz="3734" b="1" dirty="0">
                <a:solidFill>
                  <a:prstClr val="white"/>
                </a:solidFill>
                <a:latin typeface="Rubik"/>
              </a:rPr>
              <a:t>INTEGRATION</a:t>
            </a:r>
          </a:p>
        </p:txBody>
      </p:sp>
      <p:pic>
        <p:nvPicPr>
          <p:cNvPr id="48" name="Picture 9">
            <a:extLst>
              <a:ext uri="{FF2B5EF4-FFF2-40B4-BE49-F238E27FC236}">
                <a16:creationId xmlns:a16="http://schemas.microsoft.com/office/drawing/2014/main" id="{24082416-58EA-994E-80D1-7F48B35D1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84510" y="9765137"/>
            <a:ext cx="8140862" cy="551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56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866F270E-78F3-EB4D-AE93-AAC30AC96C1E}"/>
              </a:ext>
            </a:extLst>
          </p:cNvPr>
          <p:cNvGrpSpPr/>
          <p:nvPr/>
        </p:nvGrpSpPr>
        <p:grpSpPr>
          <a:xfrm>
            <a:off x="-21646" y="3916495"/>
            <a:ext cx="24407234" cy="7610494"/>
            <a:chOff x="-8713" y="1527876"/>
            <a:chExt cx="9152713" cy="2628050"/>
          </a:xfrm>
          <a:solidFill>
            <a:schemeClr val="accent4"/>
          </a:solidFill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389AFD8D-93EF-D94D-8FE3-B3A6DDE1F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-8713" y="1533302"/>
              <a:ext cx="4145282" cy="2621488"/>
            </a:xfrm>
            <a:prstGeom prst="rect">
              <a:avLst/>
            </a:prstGeom>
            <a:grpFill/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92C7737-F991-CC40-AEBA-BA663423B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alphaModFix amt="37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36570" y="1527876"/>
              <a:ext cx="5007430" cy="2628050"/>
            </a:xfrm>
            <a:prstGeom prst="rect">
              <a:avLst/>
            </a:prstGeom>
            <a:grpFill/>
          </p:spPr>
        </p:pic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0E7BF0C4-375E-AB41-BBED-10DD527B0BD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3817" y="3429297"/>
            <a:ext cx="15659544" cy="925653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F4C1BD4-7712-D349-AD2B-902E4CA759FD}"/>
              </a:ext>
            </a:extLst>
          </p:cNvPr>
          <p:cNvSpPr/>
          <p:nvPr/>
        </p:nvSpPr>
        <p:spPr>
          <a:xfrm>
            <a:off x="18132271" y="6325024"/>
            <a:ext cx="5952472" cy="91281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lvl="1" algn="ctr" defTabSz="1828754">
              <a:spcBef>
                <a:spcPts val="1152"/>
              </a:spcBef>
              <a:buClr>
                <a:srgbClr val="011F3D"/>
              </a:buClr>
            </a:pPr>
            <a:r>
              <a:rPr lang="en-US" sz="2666" dirty="0">
                <a:solidFill>
                  <a:srgbClr val="FFFFFF"/>
                </a:solidFill>
                <a:latin typeface="Rubik"/>
              </a:rPr>
              <a:t>Extensive </a:t>
            </a:r>
            <a:br>
              <a:rPr lang="en-US" sz="2666" dirty="0">
                <a:solidFill>
                  <a:srgbClr val="FFFFFF"/>
                </a:solidFill>
                <a:latin typeface="Rubik"/>
              </a:rPr>
            </a:br>
            <a:r>
              <a:rPr lang="en-US" sz="2666" dirty="0">
                <a:solidFill>
                  <a:srgbClr val="FFFFFF"/>
                </a:solidFill>
                <a:latin typeface="Rubik"/>
              </a:rPr>
              <a:t>Connectivity Toolkit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BD31DFF-2DE0-1D4A-A9D0-7F5A6C859522}"/>
              </a:ext>
            </a:extLst>
          </p:cNvPr>
          <p:cNvSpPr/>
          <p:nvPr/>
        </p:nvSpPr>
        <p:spPr>
          <a:xfrm>
            <a:off x="18846980" y="10006410"/>
            <a:ext cx="4513314" cy="912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754">
              <a:spcBef>
                <a:spcPts val="800"/>
              </a:spcBef>
            </a:pPr>
            <a:r>
              <a:rPr lang="en-US" sz="2666">
                <a:solidFill>
                  <a:srgbClr val="FFFFFF"/>
                </a:solidFill>
                <a:latin typeface="Rubik"/>
              </a:rPr>
              <a:t>Optimized for </a:t>
            </a:r>
            <a:br>
              <a:rPr lang="en-US" sz="2666">
                <a:solidFill>
                  <a:srgbClr val="FFFFFF"/>
                </a:solidFill>
                <a:latin typeface="Rubik"/>
              </a:rPr>
            </a:br>
            <a:r>
              <a:rPr lang="en-US" sz="2666">
                <a:solidFill>
                  <a:srgbClr val="FFFFFF"/>
                </a:solidFill>
                <a:latin typeface="Rubik"/>
              </a:rPr>
              <a:t>Scale and Performance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1DF23EB-BC5E-5D42-997C-77B392D5C172}"/>
              </a:ext>
            </a:extLst>
          </p:cNvPr>
          <p:cNvSpPr/>
          <p:nvPr/>
        </p:nvSpPr>
        <p:spPr>
          <a:xfrm>
            <a:off x="20142244" y="8073799"/>
            <a:ext cx="1922778" cy="1876142"/>
          </a:xfrm>
          <a:prstGeom prst="roundRect">
            <a:avLst/>
          </a:prstGeom>
          <a:solidFill>
            <a:srgbClr val="FFFFFF"/>
          </a:solidFill>
          <a:ln w="12700" cap="rnd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54">
              <a:spcBef>
                <a:spcPts val="800"/>
              </a:spcBef>
            </a:pPr>
            <a:endParaRPr lang="de-DE" sz="3734" b="1">
              <a:solidFill>
                <a:srgbClr val="FFFFFF"/>
              </a:solidFill>
              <a:latin typeface="Rubik"/>
            </a:endParaRPr>
          </a:p>
        </p:txBody>
      </p:sp>
      <p:pic>
        <p:nvPicPr>
          <p:cNvPr id="31" name="Picture 30" descr="Icons_Settings06.png">
            <a:extLst>
              <a:ext uri="{FF2B5EF4-FFF2-40B4-BE49-F238E27FC236}">
                <a16:creationId xmlns:a16="http://schemas.microsoft.com/office/drawing/2014/main" id="{3FF82CCC-DF96-B943-ABFE-C70F51CAF2C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73276" y="8388365"/>
            <a:ext cx="1260714" cy="126071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webMethods.io Integration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5334" dirty="0"/>
              <a:t>Quickly integrate applications in the cloud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C49B03B-2181-4447-92FA-F70023C33B42}"/>
              </a:ext>
            </a:extLst>
          </p:cNvPr>
          <p:cNvSpPr/>
          <p:nvPr/>
        </p:nvSpPr>
        <p:spPr>
          <a:xfrm>
            <a:off x="20142244" y="4413795"/>
            <a:ext cx="1922778" cy="1876142"/>
          </a:xfrm>
          <a:prstGeom prst="roundRect">
            <a:avLst/>
          </a:prstGeom>
          <a:solidFill>
            <a:srgbClr val="FFFFFF"/>
          </a:solidFill>
          <a:ln w="12700" cap="rnd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54">
              <a:spcBef>
                <a:spcPts val="800"/>
              </a:spcBef>
            </a:pPr>
            <a:endParaRPr lang="de-DE" sz="3734" b="1">
              <a:solidFill>
                <a:srgbClr val="FFFFFF"/>
              </a:solidFill>
              <a:latin typeface="Rubik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8276EDE-61DC-CC49-B925-A269A71EE8A3}"/>
              </a:ext>
            </a:extLst>
          </p:cNvPr>
          <p:cNvSpPr/>
          <p:nvPr/>
        </p:nvSpPr>
        <p:spPr>
          <a:xfrm>
            <a:off x="1116934" y="10006413"/>
            <a:ext cx="4513314" cy="1015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828754">
              <a:spcBef>
                <a:spcPts val="800"/>
              </a:spcBef>
            </a:pPr>
            <a:r>
              <a:rPr lang="en-US" sz="2666">
                <a:solidFill>
                  <a:srgbClr val="FFFFFF"/>
                </a:solidFill>
                <a:latin typeface="Rubik"/>
              </a:rPr>
              <a:t>Broad </a:t>
            </a:r>
          </a:p>
          <a:p>
            <a:pPr algn="ctr" defTabSz="1828754">
              <a:spcBef>
                <a:spcPts val="800"/>
              </a:spcBef>
            </a:pPr>
            <a:r>
              <a:rPr lang="en-US" sz="2666">
                <a:solidFill>
                  <a:srgbClr val="FFFFFF"/>
                </a:solidFill>
                <a:latin typeface="Rubik"/>
              </a:rPr>
              <a:t>Developer Support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BBC99F1-9797-B146-8F24-BE7F99F11EA6}"/>
              </a:ext>
            </a:extLst>
          </p:cNvPr>
          <p:cNvSpPr/>
          <p:nvPr/>
        </p:nvSpPr>
        <p:spPr>
          <a:xfrm>
            <a:off x="2412200" y="8073799"/>
            <a:ext cx="1922778" cy="1876142"/>
          </a:xfrm>
          <a:prstGeom prst="roundRect">
            <a:avLst/>
          </a:prstGeom>
          <a:solidFill>
            <a:srgbClr val="FFFFFF"/>
          </a:solidFill>
          <a:ln w="12700" cap="rnd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54">
              <a:spcBef>
                <a:spcPts val="800"/>
              </a:spcBef>
            </a:pPr>
            <a:endParaRPr lang="de-DE" sz="3734" b="1">
              <a:solidFill>
                <a:srgbClr val="FFFFFF"/>
              </a:solidFill>
              <a:latin typeface="Rubik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F6DF06F-F8E9-6544-9CCB-FF2A7469801E}"/>
              </a:ext>
            </a:extLst>
          </p:cNvPr>
          <p:cNvSpPr/>
          <p:nvPr/>
        </p:nvSpPr>
        <p:spPr>
          <a:xfrm>
            <a:off x="2412200" y="4413795"/>
            <a:ext cx="1922778" cy="1876142"/>
          </a:xfrm>
          <a:prstGeom prst="roundRect">
            <a:avLst/>
          </a:prstGeom>
          <a:solidFill>
            <a:srgbClr val="FFFFFF"/>
          </a:solidFill>
          <a:ln w="12700" cap="rnd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54">
              <a:spcBef>
                <a:spcPts val="800"/>
              </a:spcBef>
            </a:pPr>
            <a:endParaRPr lang="de-DE" sz="3734" b="1">
              <a:solidFill>
                <a:srgbClr val="FFFFFF"/>
              </a:solidFill>
              <a:latin typeface="Rubik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E0E8C6-8BF5-124D-AEB4-01AE43180B82}"/>
              </a:ext>
            </a:extLst>
          </p:cNvPr>
          <p:cNvSpPr/>
          <p:nvPr/>
        </p:nvSpPr>
        <p:spPr>
          <a:xfrm>
            <a:off x="1116934" y="6283398"/>
            <a:ext cx="4423266" cy="912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defTabSz="1828754">
              <a:spcBef>
                <a:spcPts val="1152"/>
              </a:spcBef>
              <a:buClr>
                <a:srgbClr val="011F3D"/>
              </a:buClr>
            </a:pPr>
            <a:r>
              <a:rPr lang="en-US" sz="2666" dirty="0">
                <a:solidFill>
                  <a:srgbClr val="FFFFFF"/>
                </a:solidFill>
                <a:latin typeface="Rubik"/>
              </a:rPr>
              <a:t>Rapid </a:t>
            </a:r>
            <a:br>
              <a:rPr lang="en-US" sz="2666" dirty="0">
                <a:solidFill>
                  <a:srgbClr val="011F3D"/>
                </a:solidFill>
                <a:latin typeface="Rubik"/>
              </a:rPr>
            </a:br>
            <a:r>
              <a:rPr lang="en-US" sz="2666" dirty="0">
                <a:solidFill>
                  <a:srgbClr val="FFFFFF"/>
                </a:solidFill>
                <a:latin typeface="Rubik"/>
              </a:rPr>
              <a:t>Workflow Development</a:t>
            </a:r>
          </a:p>
        </p:txBody>
      </p:sp>
      <p:pic>
        <p:nvPicPr>
          <p:cNvPr id="43" name="Grafik 17">
            <a:extLst>
              <a:ext uri="{FF2B5EF4-FFF2-40B4-BE49-F238E27FC236}">
                <a16:creationId xmlns:a16="http://schemas.microsoft.com/office/drawing/2014/main" id="{0E5987E1-6211-C645-BA89-581C297555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686" y="8388365"/>
            <a:ext cx="1266098" cy="1266098"/>
          </a:xfrm>
          <a:prstGeom prst="rect">
            <a:avLst/>
          </a:prstGeom>
        </p:spPr>
      </p:pic>
      <p:pic>
        <p:nvPicPr>
          <p:cNvPr id="46" name="Grafik 408">
            <a:extLst>
              <a:ext uri="{FF2B5EF4-FFF2-40B4-BE49-F238E27FC236}">
                <a16:creationId xmlns:a16="http://schemas.microsoft.com/office/drawing/2014/main" id="{8D462878-EC9C-D440-8FDF-54E70D8B0A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6338" y="4672837"/>
            <a:ext cx="1288538" cy="13513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5E5C0E-F0AA-6B45-8F31-686455C92C46}"/>
              </a:ext>
            </a:extLst>
          </p:cNvPr>
          <p:cNvSpPr/>
          <p:nvPr/>
        </p:nvSpPr>
        <p:spPr>
          <a:xfrm>
            <a:off x="6402333" y="5851682"/>
            <a:ext cx="8575384" cy="466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828754">
              <a:spcBef>
                <a:spcPts val="800"/>
              </a:spcBef>
            </a:pPr>
            <a:endParaRPr lang="en-US" sz="3734" b="1">
              <a:solidFill>
                <a:srgbClr val="FFFFFF"/>
              </a:solidFill>
              <a:latin typeface="Rubik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A20331-A841-0F4B-BB3C-A98A4526672B}"/>
              </a:ext>
            </a:extLst>
          </p:cNvPr>
          <p:cNvGrpSpPr/>
          <p:nvPr/>
        </p:nvGrpSpPr>
        <p:grpSpPr>
          <a:xfrm>
            <a:off x="2626879" y="4936825"/>
            <a:ext cx="1493416" cy="830074"/>
            <a:chOff x="2408084" y="1524658"/>
            <a:chExt cx="1111615" cy="48256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554958-FD5D-B249-9627-85B50ED2327C}"/>
                </a:ext>
              </a:extLst>
            </p:cNvPr>
            <p:cNvSpPr/>
            <p:nvPr/>
          </p:nvSpPr>
          <p:spPr>
            <a:xfrm>
              <a:off x="2408084" y="1711793"/>
              <a:ext cx="88917" cy="88917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</a:pPr>
              <a:endParaRPr lang="en-US" sz="3734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0E82CE9-69E7-C448-870F-4994CAF31BFE}"/>
                </a:ext>
              </a:extLst>
            </p:cNvPr>
            <p:cNvSpPr/>
            <p:nvPr/>
          </p:nvSpPr>
          <p:spPr>
            <a:xfrm>
              <a:off x="2553366" y="1699084"/>
              <a:ext cx="209590" cy="11433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</a:pPr>
              <a:endParaRPr lang="en-US" sz="3734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C48EBC-4A16-7A4E-A956-14922CC222D1}"/>
                </a:ext>
              </a:extLst>
            </p:cNvPr>
            <p:cNvSpPr/>
            <p:nvPr/>
          </p:nvSpPr>
          <p:spPr>
            <a:xfrm>
              <a:off x="2552480" y="1524658"/>
              <a:ext cx="209590" cy="11433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</a:pPr>
              <a:endParaRPr lang="en-US" sz="3734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9BC3D08-1AD9-F743-B1AC-7378D2C7887F}"/>
                </a:ext>
              </a:extLst>
            </p:cNvPr>
            <p:cNvSpPr/>
            <p:nvPr/>
          </p:nvSpPr>
          <p:spPr>
            <a:xfrm>
              <a:off x="3005177" y="1699084"/>
              <a:ext cx="209590" cy="11433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</a:pPr>
              <a:endParaRPr lang="en-US" sz="3734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1E3BCB7-A4E4-1A4F-AE9C-E51471C65C00}"/>
                </a:ext>
              </a:extLst>
            </p:cNvPr>
            <p:cNvSpPr/>
            <p:nvPr/>
          </p:nvSpPr>
          <p:spPr>
            <a:xfrm>
              <a:off x="2785701" y="1892883"/>
              <a:ext cx="209590" cy="11433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</a:pPr>
              <a:endParaRPr lang="en-US" sz="3734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705AE3F-564F-124F-ABC0-28DD15C4A3AD}"/>
                </a:ext>
              </a:extLst>
            </p:cNvPr>
            <p:cNvSpPr/>
            <p:nvPr/>
          </p:nvSpPr>
          <p:spPr>
            <a:xfrm>
              <a:off x="3430782" y="1711793"/>
              <a:ext cx="88917" cy="88917"/>
            </a:xfrm>
            <a:prstGeom prst="ellipse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</a:pPr>
              <a:endParaRPr lang="en-US" sz="3734" b="1">
                <a:solidFill>
                  <a:srgbClr val="FFFFFF"/>
                </a:solidFill>
                <a:latin typeface="Rubik"/>
              </a:endParaRPr>
            </a:p>
          </p:txBody>
        </p:sp>
        <p:sp>
          <p:nvSpPr>
            <p:cNvPr id="36" name="Diamond 35">
              <a:extLst>
                <a:ext uri="{FF2B5EF4-FFF2-40B4-BE49-F238E27FC236}">
                  <a16:creationId xmlns:a16="http://schemas.microsoft.com/office/drawing/2014/main" id="{8B1D5ABA-4088-E64E-AD44-2C3260BD9061}"/>
                </a:ext>
              </a:extLst>
            </p:cNvPr>
            <p:cNvSpPr/>
            <p:nvPr/>
          </p:nvSpPr>
          <p:spPr>
            <a:xfrm>
              <a:off x="2835235" y="1700991"/>
              <a:ext cx="110522" cy="110522"/>
            </a:xfrm>
            <a:prstGeom prst="diamond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</a:pPr>
              <a:endParaRPr lang="en-US" sz="3734" b="1">
                <a:solidFill>
                  <a:srgbClr val="FFFFFF"/>
                </a:solidFill>
                <a:latin typeface="Rubik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2F242C-0170-D64E-8E82-215005D5337E}"/>
                </a:ext>
              </a:extLst>
            </p:cNvPr>
            <p:cNvCxnSpPr/>
            <p:nvPr/>
          </p:nvCxnSpPr>
          <p:spPr>
            <a:xfrm>
              <a:off x="2486682" y="1756252"/>
              <a:ext cx="66684" cy="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21F1B2A-9812-AD4D-A951-2E360DFA7E59}"/>
                </a:ext>
              </a:extLst>
            </p:cNvPr>
            <p:cNvCxnSpPr>
              <a:endCxn id="36" idx="1"/>
            </p:cNvCxnSpPr>
            <p:nvPr/>
          </p:nvCxnSpPr>
          <p:spPr>
            <a:xfrm flipV="1">
              <a:off x="2762956" y="1756252"/>
              <a:ext cx="72279" cy="1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2FFFCDC-286F-B34B-B6F6-D9E63576F68B}"/>
                </a:ext>
              </a:extLst>
            </p:cNvPr>
            <p:cNvCxnSpPr>
              <a:stCxn id="36" idx="3"/>
            </p:cNvCxnSpPr>
            <p:nvPr/>
          </p:nvCxnSpPr>
          <p:spPr>
            <a:xfrm>
              <a:off x="2945757" y="1756252"/>
              <a:ext cx="66300" cy="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1727EE2-F6C2-684B-BE69-9C64377379E5}"/>
                </a:ext>
              </a:extLst>
            </p:cNvPr>
            <p:cNvCxnSpPr>
              <a:stCxn id="30" idx="3"/>
              <a:endCxn id="52" idx="1"/>
            </p:cNvCxnSpPr>
            <p:nvPr/>
          </p:nvCxnSpPr>
          <p:spPr>
            <a:xfrm flipV="1">
              <a:off x="3214767" y="1756252"/>
              <a:ext cx="48342" cy="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769B3A-8664-2840-85C8-D2629B7F15EE}"/>
                </a:ext>
              </a:extLst>
            </p:cNvPr>
            <p:cNvCxnSpPr>
              <a:stCxn id="36" idx="2"/>
              <a:endCxn id="34" idx="0"/>
            </p:cNvCxnSpPr>
            <p:nvPr/>
          </p:nvCxnSpPr>
          <p:spPr>
            <a:xfrm>
              <a:off x="2890496" y="1811513"/>
              <a:ext cx="0" cy="8137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E7F83BC3-0983-F643-96C2-0AE6151DB56B}"/>
                </a:ext>
              </a:extLst>
            </p:cNvPr>
            <p:cNvCxnSpPr>
              <a:stCxn id="34" idx="3"/>
              <a:endCxn id="52" idx="2"/>
            </p:cNvCxnSpPr>
            <p:nvPr/>
          </p:nvCxnSpPr>
          <p:spPr>
            <a:xfrm flipV="1">
              <a:off x="2995291" y="1811513"/>
              <a:ext cx="323079" cy="138538"/>
            </a:xfrm>
            <a:prstGeom prst="bentConnector2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24E031F-07FE-3E4B-B822-5CB3FFC1CDC7}"/>
                </a:ext>
              </a:extLst>
            </p:cNvPr>
            <p:cNvCxnSpPr>
              <a:stCxn id="28" idx="0"/>
              <a:endCxn id="29" idx="2"/>
            </p:cNvCxnSpPr>
            <p:nvPr/>
          </p:nvCxnSpPr>
          <p:spPr>
            <a:xfrm flipH="1" flipV="1">
              <a:off x="2657275" y="1638994"/>
              <a:ext cx="886" cy="6009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Diamond 51">
              <a:extLst>
                <a:ext uri="{FF2B5EF4-FFF2-40B4-BE49-F238E27FC236}">
                  <a16:creationId xmlns:a16="http://schemas.microsoft.com/office/drawing/2014/main" id="{FDD0B5AD-C316-CD46-A870-18B98ABE0B55}"/>
                </a:ext>
              </a:extLst>
            </p:cNvPr>
            <p:cNvSpPr/>
            <p:nvPr/>
          </p:nvSpPr>
          <p:spPr>
            <a:xfrm>
              <a:off x="3263109" y="1700991"/>
              <a:ext cx="110522" cy="110522"/>
            </a:xfrm>
            <a:prstGeom prst="diamond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43840" tIns="121920" rIns="24384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828754">
                <a:spcBef>
                  <a:spcPts val="800"/>
                </a:spcBef>
              </a:pPr>
              <a:endParaRPr lang="en-US" sz="3734" b="1">
                <a:solidFill>
                  <a:srgbClr val="FFFFFF"/>
                </a:solidFill>
                <a:latin typeface="Rubik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ACDA463-384E-9545-9414-E68AF29BB190}"/>
                </a:ext>
              </a:extLst>
            </p:cNvPr>
            <p:cNvCxnSpPr>
              <a:stCxn id="52" idx="3"/>
            </p:cNvCxnSpPr>
            <p:nvPr/>
          </p:nvCxnSpPr>
          <p:spPr>
            <a:xfrm>
              <a:off x="3373631" y="1756252"/>
              <a:ext cx="67470" cy="0"/>
            </a:xfrm>
            <a:prstGeom prst="line">
              <a:avLst/>
            </a:prstGeom>
            <a:noFill/>
            <a:ln w="95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5">
            <a:extLst>
              <a:ext uri="{FF2B5EF4-FFF2-40B4-BE49-F238E27FC236}">
                <a16:creationId xmlns:a16="http://schemas.microsoft.com/office/drawing/2014/main" id="{D29959CA-3209-D743-819C-503D419EA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2331" y="4058883"/>
            <a:ext cx="11582512" cy="724643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">
            <a:extLst>
              <a:ext uri="{FF2B5EF4-FFF2-40B4-BE49-F238E27FC236}">
                <a16:creationId xmlns:a16="http://schemas.microsoft.com/office/drawing/2014/main" id="{DC7B20BB-30C5-C34B-AEA1-EF9F2449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2333" y="5966682"/>
            <a:ext cx="8575384" cy="388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64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DevOps Requirement &amp; Benefits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2554-60FE-A205-BE38-184219D7327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>
            <a:lvl1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1pPr>
            <a:lvl2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2pPr>
            <a:lvl3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3pPr>
            <a:lvl4pPr>
              <a:buClr>
                <a:schemeClr val="tx1"/>
              </a:buClr>
              <a:buFont typeface="Symbol" panose="05050102010706020507" pitchFamily="18" charset="2"/>
              <a:buChar char=""/>
            </a:lvl4pPr>
            <a:lvl5pPr>
              <a:buSzPct val="100000"/>
              <a:buFont typeface="Segoe UI" panose="020B0502040204020203" pitchFamily="34" charset="0"/>
              <a:buChar char="•"/>
            </a:lvl5pPr>
            <a:lvl6pPr>
              <a:buFont typeface="+mj-lt"/>
              <a:buAutoNum type="arabicPeriod"/>
            </a:lvl6pPr>
          </a:lstStyle>
          <a:p>
            <a:pPr>
              <a:buNone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Faster release rate, hence faster “to Market”</a:t>
            </a:r>
          </a:p>
          <a:p>
            <a:pPr>
              <a:buNone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Fault Isolations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Faster Mean Time To Resolutions (MTTR)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Test Repeatability and Reliability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Greater visibility into system outcomes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689069" y="12939014"/>
            <a:ext cx="123431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100" name="Picture 4" descr="DevOps Automation | DevOps Automation Services &amp; Consulting">
            <a:extLst>
              <a:ext uri="{FF2B5EF4-FFF2-40B4-BE49-F238E27FC236}">
                <a16:creationId xmlns:a16="http://schemas.microsoft.com/office/drawing/2014/main" id="{282F98E3-3821-7DE2-2619-338E1966E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503" y="4363720"/>
            <a:ext cx="8904344" cy="553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4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Context &amp; Background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689069" y="12939014"/>
            <a:ext cx="123431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77CD440-3F0A-CDB8-0599-5480C014F925}"/>
              </a:ext>
            </a:extLst>
          </p:cNvPr>
          <p:cNvSpPr txBox="1">
            <a:spLocks/>
          </p:cNvSpPr>
          <p:nvPr/>
        </p:nvSpPr>
        <p:spPr>
          <a:xfrm>
            <a:off x="533422" y="2368756"/>
            <a:ext cx="11660166" cy="99324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itchFamily="2" charset="2"/>
              <a:buChar char="Ø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Flexible Development Process</a:t>
            </a:r>
          </a:p>
          <a:p>
            <a:pPr lvl="1">
              <a:buNone/>
            </a:pPr>
            <a:endParaRPr lang="en-GB" sz="3200" b="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Code Quality Check </a:t>
            </a:r>
          </a:p>
          <a:p>
            <a:pPr marL="1154700" lvl="2" indent="-571500">
              <a:buFont typeface="Wingdings" pitchFamily="2" charset="2"/>
              <a:buChar char="Ø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Automated Testing</a:t>
            </a:r>
          </a:p>
          <a:p>
            <a:pPr marL="1154700" lvl="2" indent="-571500">
              <a:buFont typeface="Wingdings" pitchFamily="2" charset="2"/>
              <a:buChar char="Ø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lvl="1" indent="-571500">
              <a:buFont typeface="Wingdings" pitchFamily="2" charset="2"/>
              <a:buChar char="Ø"/>
            </a:pPr>
            <a:r>
              <a:rPr lang="en-GB" sz="3200" b="0" dirty="0">
                <a:solidFill>
                  <a:srgbClr val="202124"/>
                </a:solidFill>
                <a:latin typeface="arial" panose="020B0604020202020204" pitchFamily="34" charset="0"/>
              </a:rPr>
              <a:t>Delivery / Promotion Automation</a:t>
            </a: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lvl="1" indent="-571500">
              <a:buFont typeface="Wingdings" pitchFamily="2" charset="2"/>
              <a:buChar char="Ø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1500" lvl="1" indent="-571500">
              <a:buFont typeface="Wingdings" pitchFamily="2" charset="2"/>
              <a:buChar char="Ø"/>
            </a:pPr>
            <a:r>
              <a:rPr lang="en-GB" sz="3200" b="0" dirty="0">
                <a:solidFill>
                  <a:srgbClr val="202124"/>
                </a:solidFill>
                <a:latin typeface="arial" panose="020B0604020202020204" pitchFamily="34" charset="0"/>
              </a:rPr>
              <a:t>Repeatability</a:t>
            </a:r>
          </a:p>
          <a:p>
            <a:pPr marL="1154700" lvl="2" indent="-571500">
              <a:buFont typeface="Courier New" panose="02070309020205020404" pitchFamily="49" charset="0"/>
              <a:buChar char="o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1154700" lvl="2" indent="-571500">
              <a:buFont typeface="Courier New" panose="02070309020205020404" pitchFamily="49" charset="0"/>
              <a:buChar char="o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  <a:p>
            <a:pPr>
              <a:buFont typeface="Segoe UI" panose="020B0502040204020203" pitchFamily="34" charset="0"/>
              <a:buNone/>
            </a:pPr>
            <a:r>
              <a:rPr lang="en-DE" sz="3200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E360F5-98B8-5F15-8454-AF352BFC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259" y="1788980"/>
            <a:ext cx="13546660" cy="890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027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723987" y="1361793"/>
            <a:ext cx="22936200" cy="581026"/>
          </a:xfrm>
        </p:spPr>
        <p:txBody>
          <a:bodyPr/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Platform &amp; Tools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689069" y="12939014"/>
            <a:ext cx="123431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14907559" y="6551112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endParaRPr lang="en-DE" sz="720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533422" y="2368756"/>
            <a:ext cx="11660166" cy="99324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Below are the assumptions made for further discussions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4 Environments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Play/Build, Dev, QA and Prod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Automation / Orchestration platform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Azure DevOps</a:t>
            </a:r>
          </a:p>
          <a:p>
            <a:pPr marL="571500" lvl="1" indent="-571500">
              <a:buFont typeface="Arial" panose="020B0604020202020204" pitchFamily="34" charset="0"/>
              <a:buChar char="•"/>
            </a:pPr>
            <a:r>
              <a:rPr lang="en-GB" sz="3200" b="0" dirty="0">
                <a:solidFill>
                  <a:srgbClr val="202124"/>
                </a:solidFill>
                <a:latin typeface="arial" panose="020B0604020202020204" pitchFamily="34" charset="0"/>
              </a:rPr>
              <a:t>Test</a:t>
            </a: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GB" sz="3200" b="0" dirty="0">
                <a:solidFill>
                  <a:srgbClr val="202124"/>
                </a:solidFill>
                <a:latin typeface="arial" panose="020B0604020202020204" pitchFamily="34" charset="0"/>
              </a:rPr>
              <a:t>Automation</a:t>
            </a:r>
          </a:p>
          <a:p>
            <a:pPr marL="1154700" lvl="2" indent="-5715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rgbClr val="202124"/>
                </a:solidFill>
                <a:latin typeface="arial" panose="020B0604020202020204" pitchFamily="34" charset="0"/>
              </a:rPr>
              <a:t>Postman / Newman / Azure Test Plan</a:t>
            </a:r>
          </a:p>
          <a:p>
            <a:pPr marL="1737900" lvl="3" indent="-571500">
              <a:buFont typeface="Arial" panose="020B0604020202020204" pitchFamily="34" charset="0"/>
              <a:buChar char="•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1154700" lvl="2" indent="-571500">
              <a:buFont typeface="Courier New" panose="02070309020205020404" pitchFamily="49" charset="0"/>
              <a:buChar char="o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1154700" lvl="2" indent="-571500">
              <a:buFont typeface="Courier New" panose="02070309020205020404" pitchFamily="49" charset="0"/>
              <a:buChar char="o"/>
            </a:pPr>
            <a:endParaRPr lang="en-GB" sz="32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sz="3200" dirty="0"/>
          </a:p>
          <a:p>
            <a:pPr>
              <a:buFont typeface="Segoe UI" panose="020B0502040204020203" pitchFamily="34" charset="0"/>
              <a:buNone/>
            </a:pPr>
            <a:r>
              <a:rPr lang="en-DE" sz="3200" dirty="0"/>
              <a:t>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0C1C0B2-51E9-6537-E0F2-49379346B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886" y="3369573"/>
            <a:ext cx="13759074" cy="697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GIT Workflow</a:t>
            </a:r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689069" y="12939014"/>
            <a:ext cx="123431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6B3F7-6D34-7F11-D368-58D1098B7D9A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A223F-8FD9-CE68-ABAE-FEE79A92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66" y="2775602"/>
            <a:ext cx="24065022" cy="746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33F2AA-8F8E-60DC-6992-BAC0B3D1ED28}"/>
              </a:ext>
            </a:extLst>
          </p:cNvPr>
          <p:cNvSpPr txBox="1"/>
          <p:nvPr/>
        </p:nvSpPr>
        <p:spPr>
          <a:xfrm>
            <a:off x="723988" y="10677372"/>
            <a:ext cx="24065022" cy="2320396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defTabSz="1944000">
              <a:lnSpc>
                <a:spcPct val="120000"/>
              </a:lnSpc>
              <a:spcAft>
                <a:spcPts val="1530"/>
              </a:spcAft>
            </a:pPr>
            <a:r>
              <a:rPr lang="en-DE" sz="3200" b="1" dirty="0"/>
              <a:t>Note</a:t>
            </a:r>
            <a:r>
              <a:rPr lang="en-DE" sz="3200" dirty="0"/>
              <a:t>: </a:t>
            </a:r>
            <a:r>
              <a:rPr lang="en-DE" sz="3200" i="1" dirty="0"/>
              <a:t>This is just a sample model used by one of the customer where the solution was primarily developed. This </a:t>
            </a:r>
          </a:p>
          <a:p>
            <a:pPr defTabSz="1944000">
              <a:lnSpc>
                <a:spcPct val="120000"/>
              </a:lnSpc>
              <a:spcAft>
                <a:spcPts val="1530"/>
              </a:spcAft>
            </a:pPr>
            <a:r>
              <a:rPr lang="en-DE" sz="3200" i="1" dirty="0"/>
              <a:t>framework can be adopted to any Git Workflow used by customer as per their needs. We are not promoting any specific</a:t>
            </a:r>
          </a:p>
          <a:p>
            <a:pPr defTabSz="1944000">
              <a:lnSpc>
                <a:spcPct val="120000"/>
              </a:lnSpc>
              <a:spcAft>
                <a:spcPts val="1530"/>
              </a:spcAft>
            </a:pPr>
            <a:r>
              <a:rPr lang="en-DE" sz="3200" i="1" dirty="0"/>
              <a:t> model.</a:t>
            </a:r>
          </a:p>
        </p:txBody>
      </p:sp>
    </p:spTree>
    <p:extLst>
      <p:ext uri="{BB962C8B-B14F-4D97-AF65-F5344CB8AC3E}">
        <p14:creationId xmlns:p14="http://schemas.microsoft.com/office/powerpoint/2010/main" val="1667141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Delivery / Deployment Overview</a:t>
            </a:r>
            <a:endParaRPr lang="en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3565638" y="12939014"/>
            <a:ext cx="246862" cy="246221"/>
          </a:xfrm>
        </p:spPr>
        <p:txBody>
          <a:bodyPr/>
          <a:lstStyle/>
          <a:p>
            <a:fld id="{22FF84AA-2C76-4AF1-8502-73D25D47F37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6866725-9D63-7A66-3ED5-909D99DFB204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" y="5354615"/>
            <a:ext cx="22936200" cy="41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9747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NFOGUID" val="f1410df4-8ff8-4214-ad36-13c46f254289"/>
</p:tagLst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2024" id="{E423D831-F624-7748-A497-AE2A5A829210}" vid="{E66FBBBA-B825-8D4E-8473-F4A155FB04D0}"/>
    </a:ext>
  </a:extLst>
</a:theme>
</file>

<file path=ppt/theme/theme2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3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xt_Lookup xmlns="f4b6a92c-e295-4600-9d7a-80c091dfc4e0" xsi:nil="true"/>
    <TaxCatchAll xmlns="2e105430-be12-4d74-b623-8c0ee648e992" xsi:nil="true"/>
    <lcf76f155ced4ddcb4097134ff3c332f xmlns="f4b6a92c-e295-4600-9d7a-80c091dfc4e0">
      <Terms xmlns="http://schemas.microsoft.com/office/infopath/2007/PartnerControls"/>
    </lcf76f155ced4ddcb4097134ff3c332f>
    <TaxKeywordTaxHTField xmlns="2e105430-be12-4d74-b623-8c0ee648e992">
      <Terms xmlns="http://schemas.microsoft.com/office/infopath/2007/PartnerControls"/>
    </TaxKeywordTaxHTField>
  </documentManagement>
</p:properties>
</file>

<file path=customXml/item1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xt_Lookup xmlns="f4b6a92c-e295-4600-9d7a-80c091dfc4e0" xsi:nil="true"/>
    <TaxCatchAll xmlns="2e105430-be12-4d74-b623-8c0ee648e992" xsi:nil="true"/>
    <lcf76f155ced4ddcb4097134ff3c332f xmlns="f4b6a92c-e295-4600-9d7a-80c091dfc4e0">
      <Terms xmlns="http://schemas.microsoft.com/office/infopath/2007/PartnerControls"/>
    </lcf76f155ced4ddcb4097134ff3c332f>
    <TaxKeywordTaxHTField xmlns="2e105430-be12-4d74-b623-8c0ee648e992">
      <Terms xmlns="http://schemas.microsoft.com/office/infopath/2007/PartnerControls"/>
    </TaxKeywordTaxHTField>
  </documentManagement>
</p:properties>
</file>

<file path=customXml/item1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A5F8EBBB9094588BD53A186E8CCF3" ma:contentTypeVersion="14" ma:contentTypeDescription="Create a new document." ma:contentTypeScope="" ma:versionID="eb84e1674edad55411b186f9ce15ff75">
  <xsd:schema xmlns:xsd="http://www.w3.org/2001/XMLSchema" xmlns:xs="http://www.w3.org/2001/XMLSchema" xmlns:p="http://schemas.microsoft.com/office/2006/metadata/properties" xmlns:ns2="f4b6a92c-e295-4600-9d7a-80c091dfc4e0" xmlns:ns3="2e105430-be12-4d74-b623-8c0ee648e992" targetNamespace="http://schemas.microsoft.com/office/2006/metadata/properties" ma:root="true" ma:fieldsID="6be5e95c49a6f621cbf4008c7b78073b" ns2:_="" ns3:_="">
    <xsd:import namespace="f4b6a92c-e295-4600-9d7a-80c091dfc4e0"/>
    <xsd:import namespace="2e105430-be12-4d74-b623-8c0ee648e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ext_Lookup" minOccurs="0"/>
                <xsd:element ref="ns3:TaxKeywordTaxHTField" minOccurs="0"/>
                <xsd:element ref="ns3:TaxCatchAll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6a92c-e295-4600-9d7a-80c091dfc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ext_Lookup" ma:index="10" nillable="true" ma:displayName="Text_Lookup" ma:format="Dropdown" ma:list="b30e51fb-f3fb-406e-ab15-1609749abe80" ma:internalName="Text_Lookup" ma:showField="Title">
      <xsd:simpleType>
        <xsd:restriction base="dms:Lookup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c46c2a7b-827f-4770-b8d7-723d5daf04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5430-be12-4d74-b623-8c0ee648e99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46c2a7b-827f-4770-b8d7-723d5daf04a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ee8a5a97-3d30-4cc9-b4c2-b4104f574a74}" ma:internalName="TaxCatchAll" ma:showField="CatchAllData" ma:web="2e105430-be12-4d74-b623-8c0ee648e9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A5F8EBBB9094588BD53A186E8CCF3" ma:contentTypeVersion="14" ma:contentTypeDescription="Create a new document." ma:contentTypeScope="" ma:versionID="eb84e1674edad55411b186f9ce15ff75">
  <xsd:schema xmlns:xsd="http://www.w3.org/2001/XMLSchema" xmlns:xs="http://www.w3.org/2001/XMLSchema" xmlns:p="http://schemas.microsoft.com/office/2006/metadata/properties" xmlns:ns2="f4b6a92c-e295-4600-9d7a-80c091dfc4e0" xmlns:ns3="2e105430-be12-4d74-b623-8c0ee648e992" targetNamespace="http://schemas.microsoft.com/office/2006/metadata/properties" ma:root="true" ma:fieldsID="6be5e95c49a6f621cbf4008c7b78073b" ns2:_="" ns3:_="">
    <xsd:import namespace="f4b6a92c-e295-4600-9d7a-80c091dfc4e0"/>
    <xsd:import namespace="2e105430-be12-4d74-b623-8c0ee648e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ext_Lookup" minOccurs="0"/>
                <xsd:element ref="ns3:TaxKeywordTaxHTField" minOccurs="0"/>
                <xsd:element ref="ns3:TaxCatchAll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6a92c-e295-4600-9d7a-80c091dfc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ext_Lookup" ma:index="10" nillable="true" ma:displayName="Text_Lookup" ma:format="Dropdown" ma:list="b30e51fb-f3fb-406e-ab15-1609749abe80" ma:internalName="Text_Lookup" ma:showField="Title">
      <xsd:simpleType>
        <xsd:restriction base="dms:Lookup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c46c2a7b-827f-4770-b8d7-723d5daf04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5430-be12-4d74-b623-8c0ee648e99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46c2a7b-827f-4770-b8d7-723d5daf04a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ee8a5a97-3d30-4cc9-b4c2-b4104f574a74}" ma:internalName="TaxCatchAll" ma:showField="CatchAllData" ma:web="2e105430-be12-4d74-b623-8c0ee648e9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xt_Lookup xmlns="f4b6a92c-e295-4600-9d7a-80c091dfc4e0" xsi:nil="true"/>
    <TaxCatchAll xmlns="2e105430-be12-4d74-b623-8c0ee648e992" xsi:nil="true"/>
    <lcf76f155ced4ddcb4097134ff3c332f xmlns="f4b6a92c-e295-4600-9d7a-80c091dfc4e0">
      <Terms xmlns="http://schemas.microsoft.com/office/infopath/2007/PartnerControls"/>
    </lcf76f155ced4ddcb4097134ff3c332f>
    <TaxKeywordTaxHTField xmlns="2e105430-be12-4d74-b623-8c0ee648e992">
      <Terms xmlns="http://schemas.microsoft.com/office/infopath/2007/PartnerControls"/>
    </TaxKeywordTaxHTField>
  </documentManagement>
</p:properties>
</file>

<file path=customXml/item1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xt_Lookup xmlns="f4b6a92c-e295-4600-9d7a-80c091dfc4e0" xsi:nil="true"/>
    <TaxCatchAll xmlns="2e105430-be12-4d74-b623-8c0ee648e992" xsi:nil="true"/>
    <lcf76f155ced4ddcb4097134ff3c332f xmlns="f4b6a92c-e295-4600-9d7a-80c091dfc4e0">
      <Terms xmlns="http://schemas.microsoft.com/office/infopath/2007/PartnerControls"/>
    </lcf76f155ced4ddcb4097134ff3c332f>
    <TaxKeywordTaxHTField xmlns="2e105430-be12-4d74-b623-8c0ee648e992">
      <Terms xmlns="http://schemas.microsoft.com/office/infopath/2007/PartnerControls"/>
    </TaxKeywordTaxHTField>
  </documentManagement>
</p:properties>
</file>

<file path=customXml/item17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A5F8EBBB9094588BD53A186E8CCF3" ma:contentTypeVersion="14" ma:contentTypeDescription="Create a new document." ma:contentTypeScope="" ma:versionID="eb84e1674edad55411b186f9ce15ff75">
  <xsd:schema xmlns:xsd="http://www.w3.org/2001/XMLSchema" xmlns:xs="http://www.w3.org/2001/XMLSchema" xmlns:p="http://schemas.microsoft.com/office/2006/metadata/properties" xmlns:ns2="f4b6a92c-e295-4600-9d7a-80c091dfc4e0" xmlns:ns3="2e105430-be12-4d74-b623-8c0ee648e992" targetNamespace="http://schemas.microsoft.com/office/2006/metadata/properties" ma:root="true" ma:fieldsID="6be5e95c49a6f621cbf4008c7b78073b" ns2:_="" ns3:_="">
    <xsd:import namespace="f4b6a92c-e295-4600-9d7a-80c091dfc4e0"/>
    <xsd:import namespace="2e105430-be12-4d74-b623-8c0ee648e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ext_Lookup" minOccurs="0"/>
                <xsd:element ref="ns3:TaxKeywordTaxHTField" minOccurs="0"/>
                <xsd:element ref="ns3:TaxCatchAll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6a92c-e295-4600-9d7a-80c091dfc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ext_Lookup" ma:index="10" nillable="true" ma:displayName="Text_Lookup" ma:format="Dropdown" ma:list="b30e51fb-f3fb-406e-ab15-1609749abe80" ma:internalName="Text_Lookup" ma:showField="Title">
      <xsd:simpleType>
        <xsd:restriction base="dms:Lookup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c46c2a7b-827f-4770-b8d7-723d5daf04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5430-be12-4d74-b623-8c0ee648e99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46c2a7b-827f-4770-b8d7-723d5daf04a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ee8a5a97-3d30-4cc9-b4c2-b4104f574a74}" ma:internalName="TaxCatchAll" ma:showField="CatchAllData" ma:web="2e105430-be12-4d74-b623-8c0ee648e9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9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xt_Lookup xmlns="f4b6a92c-e295-4600-9d7a-80c091dfc4e0" xsi:nil="true"/>
    <TaxCatchAll xmlns="2e105430-be12-4d74-b623-8c0ee648e992" xsi:nil="true"/>
    <lcf76f155ced4ddcb4097134ff3c332f xmlns="f4b6a92c-e295-4600-9d7a-80c091dfc4e0">
      <Terms xmlns="http://schemas.microsoft.com/office/infopath/2007/PartnerControls"/>
    </lcf76f155ced4ddcb4097134ff3c332f>
    <TaxKeywordTaxHTField xmlns="2e105430-be12-4d74-b623-8c0ee648e992">
      <Terms xmlns="http://schemas.microsoft.com/office/infopath/2007/PartnerControls"/>
    </TaxKeywordTaxHTFiel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0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A5F8EBBB9094588BD53A186E8CCF3" ma:contentTypeVersion="14" ma:contentTypeDescription="Create a new document." ma:contentTypeScope="" ma:versionID="eb84e1674edad55411b186f9ce15ff75">
  <xsd:schema xmlns:xsd="http://www.w3.org/2001/XMLSchema" xmlns:xs="http://www.w3.org/2001/XMLSchema" xmlns:p="http://schemas.microsoft.com/office/2006/metadata/properties" xmlns:ns2="f4b6a92c-e295-4600-9d7a-80c091dfc4e0" xmlns:ns3="2e105430-be12-4d74-b623-8c0ee648e992" targetNamespace="http://schemas.microsoft.com/office/2006/metadata/properties" ma:root="true" ma:fieldsID="6be5e95c49a6f621cbf4008c7b78073b" ns2:_="" ns3:_="">
    <xsd:import namespace="f4b6a92c-e295-4600-9d7a-80c091dfc4e0"/>
    <xsd:import namespace="2e105430-be12-4d74-b623-8c0ee648e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ext_Lookup" minOccurs="0"/>
                <xsd:element ref="ns3:TaxKeywordTaxHTField" minOccurs="0"/>
                <xsd:element ref="ns3:TaxCatchAll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6a92c-e295-4600-9d7a-80c091dfc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ext_Lookup" ma:index="10" nillable="true" ma:displayName="Text_Lookup" ma:format="Dropdown" ma:list="b30e51fb-f3fb-406e-ab15-1609749abe80" ma:internalName="Text_Lookup" ma:showField="Title">
      <xsd:simpleType>
        <xsd:restriction base="dms:Lookup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c46c2a7b-827f-4770-b8d7-723d5daf04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5430-be12-4d74-b623-8c0ee648e99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46c2a7b-827f-4770-b8d7-723d5daf04a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ee8a5a97-3d30-4cc9-b4c2-b4104f574a74}" ma:internalName="TaxCatchAll" ma:showField="CatchAllData" ma:web="2e105430-be12-4d74-b623-8c0ee648e9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89B1722A7468429601D2B466415E68" ma:contentTypeVersion="5" ma:contentTypeDescription="Create a new document." ma:contentTypeScope="" ma:versionID="243d95fd9c19e178a554591f37039f9d">
  <xsd:schema xmlns:xsd="http://www.w3.org/2001/XMLSchema" xmlns:xs="http://www.w3.org/2001/XMLSchema" xmlns:p="http://schemas.microsoft.com/office/2006/metadata/properties" xmlns:ns3="ab11ba86-2c31-46d9-9d8f-9cc35c217c6e" targetNamespace="http://schemas.microsoft.com/office/2006/metadata/properties" ma:root="true" ma:fieldsID="7377fc95b6e33ffaa2fb226b3442dde5" ns3:_="">
    <xsd:import namespace="ab11ba86-2c31-46d9-9d8f-9cc35c217c6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11ba86-2c31-46d9-9d8f-9cc35c217c6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A5F8EBBB9094588BD53A186E8CCF3" ma:contentTypeVersion="14" ma:contentTypeDescription="Create a new document." ma:contentTypeScope="" ma:versionID="eb84e1674edad55411b186f9ce15ff75">
  <xsd:schema xmlns:xsd="http://www.w3.org/2001/XMLSchema" xmlns:xs="http://www.w3.org/2001/XMLSchema" xmlns:p="http://schemas.microsoft.com/office/2006/metadata/properties" xmlns:ns2="f4b6a92c-e295-4600-9d7a-80c091dfc4e0" xmlns:ns3="2e105430-be12-4d74-b623-8c0ee648e992" targetNamespace="http://schemas.microsoft.com/office/2006/metadata/properties" ma:root="true" ma:fieldsID="6be5e95c49a6f621cbf4008c7b78073b" ns2:_="" ns3:_="">
    <xsd:import namespace="f4b6a92c-e295-4600-9d7a-80c091dfc4e0"/>
    <xsd:import namespace="2e105430-be12-4d74-b623-8c0ee648e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ext_Lookup" minOccurs="0"/>
                <xsd:element ref="ns3:TaxKeywordTaxHTField" minOccurs="0"/>
                <xsd:element ref="ns3:TaxCatchAll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6a92c-e295-4600-9d7a-80c091dfc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ext_Lookup" ma:index="10" nillable="true" ma:displayName="Text_Lookup" ma:format="Dropdown" ma:list="b30e51fb-f3fb-406e-ab15-1609749abe80" ma:internalName="Text_Lookup" ma:showField="Title">
      <xsd:simpleType>
        <xsd:restriction base="dms:Lookup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c46c2a7b-827f-4770-b8d7-723d5daf04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5430-be12-4d74-b623-8c0ee648e99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46c2a7b-827f-4770-b8d7-723d5daf04a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ee8a5a97-3d30-4cc9-b4c2-b4104f574a74}" ma:internalName="TaxCatchAll" ma:showField="CatchAllData" ma:web="2e105430-be12-4d74-b623-8c0ee648e9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7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xt_Lookup xmlns="f4b6a92c-e295-4600-9d7a-80c091dfc4e0" xsi:nil="true"/>
    <TaxCatchAll xmlns="2e105430-be12-4d74-b623-8c0ee648e992" xsi:nil="true"/>
    <lcf76f155ced4ddcb4097134ff3c332f xmlns="f4b6a92c-e295-4600-9d7a-80c091dfc4e0">
      <Terms xmlns="http://schemas.microsoft.com/office/infopath/2007/PartnerControls"/>
    </lcf76f155ced4ddcb4097134ff3c332f>
    <TaxKeywordTaxHTField xmlns="2e105430-be12-4d74-b623-8c0ee648e992">
      <Terms xmlns="http://schemas.microsoft.com/office/infopath/2007/PartnerControls"/>
    </TaxKeywordTaxHTField>
  </documentManagement>
</p:properties>
</file>

<file path=customXml/item8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A5F8EBBB9094588BD53A186E8CCF3" ma:contentTypeVersion="14" ma:contentTypeDescription="Create a new document." ma:contentTypeScope="" ma:versionID="eb84e1674edad55411b186f9ce15ff75">
  <xsd:schema xmlns:xsd="http://www.w3.org/2001/XMLSchema" xmlns:xs="http://www.w3.org/2001/XMLSchema" xmlns:p="http://schemas.microsoft.com/office/2006/metadata/properties" xmlns:ns2="f4b6a92c-e295-4600-9d7a-80c091dfc4e0" xmlns:ns3="2e105430-be12-4d74-b623-8c0ee648e992" targetNamespace="http://schemas.microsoft.com/office/2006/metadata/properties" ma:root="true" ma:fieldsID="6be5e95c49a6f621cbf4008c7b78073b" ns2:_="" ns3:_="">
    <xsd:import namespace="f4b6a92c-e295-4600-9d7a-80c091dfc4e0"/>
    <xsd:import namespace="2e105430-be12-4d74-b623-8c0ee648e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ext_Lookup" minOccurs="0"/>
                <xsd:element ref="ns3:TaxKeywordTaxHTField" minOccurs="0"/>
                <xsd:element ref="ns3:TaxCatchAll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6a92c-e295-4600-9d7a-80c091dfc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ext_Lookup" ma:index="10" nillable="true" ma:displayName="Text_Lookup" ma:format="Dropdown" ma:list="b30e51fb-f3fb-406e-ab15-1609749abe80" ma:internalName="Text_Lookup" ma:showField="Title">
      <xsd:simpleType>
        <xsd:restriction base="dms:Lookup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c46c2a7b-827f-4770-b8d7-723d5daf04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5430-be12-4d74-b623-8c0ee648e99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46c2a7b-827f-4770-b8d7-723d5daf04a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ee8a5a97-3d30-4cc9-b4c2-b4104f574a74}" ma:internalName="TaxCatchAll" ma:showField="CatchAllData" ma:web="2e105430-be12-4d74-b623-8c0ee648e9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A2C6C2-D557-A745-B376-A5198E53D1C8}">
  <ds:schemaRefs>
    <ds:schemaRef ds:uri="2e105430-be12-4d74-b623-8c0ee648e992"/>
    <ds:schemaRef ds:uri="f4b6a92c-e295-4600-9d7a-80c091dfc4e0"/>
    <ds:schemaRef ds:uri="http://schemas.microsoft.com/office/2006/metadata/properties"/>
    <ds:schemaRef ds:uri="http://schemas.microsoft.com/office/infopath/2007/PartnerControls"/>
  </ds:schemaRefs>
</ds:datastoreItem>
</file>

<file path=customXml/itemProps10.xml><?xml version="1.0" encoding="utf-8"?>
<ds:datastoreItem xmlns:ds="http://schemas.openxmlformats.org/officeDocument/2006/customXml" ds:itemID="{BF798436-17EB-BD4C-A804-DF3B2E5FB8F7}">
  <ds:schemaRefs>
    <ds:schemaRef ds:uri="http://schemas.microsoft.com/sharepoint/v3/contenttype/forms"/>
  </ds:schemaRefs>
</ds:datastoreItem>
</file>

<file path=customXml/itemProps11.xml><?xml version="1.0" encoding="utf-8"?>
<ds:datastoreItem xmlns:ds="http://schemas.openxmlformats.org/officeDocument/2006/customXml" ds:itemID="{38B2DB44-A9B4-9B43-8283-F09AFF010C4D}">
  <ds:schemaRefs>
    <ds:schemaRef ds:uri="2e105430-be12-4d74-b623-8c0ee648e992"/>
    <ds:schemaRef ds:uri="f4b6a92c-e295-4600-9d7a-80c091dfc4e0"/>
    <ds:schemaRef ds:uri="http://schemas.microsoft.com/office/2006/metadata/properties"/>
    <ds:schemaRef ds:uri="http://schemas.microsoft.com/office/infopath/2007/PartnerControls"/>
  </ds:schemaRefs>
</ds:datastoreItem>
</file>

<file path=customXml/itemProps12.xml><?xml version="1.0" encoding="utf-8"?>
<ds:datastoreItem xmlns:ds="http://schemas.openxmlformats.org/officeDocument/2006/customXml" ds:itemID="{B94DE931-5C03-2741-9A6B-22F5AB566FE8}">
  <ds:schemaRefs>
    <ds:schemaRef ds:uri="2e105430-be12-4d74-b623-8c0ee648e992"/>
    <ds:schemaRef ds:uri="f4b6a92c-e295-4600-9d7a-80c091dfc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13.xml><?xml version="1.0" encoding="utf-8"?>
<ds:datastoreItem xmlns:ds="http://schemas.openxmlformats.org/officeDocument/2006/customXml" ds:itemID="{FACC985F-8D97-0C4C-9283-C4FFE412CB99}">
  <ds:schemaRefs>
    <ds:schemaRef ds:uri="2e105430-be12-4d74-b623-8c0ee648e992"/>
    <ds:schemaRef ds:uri="f4b6a92c-e295-4600-9d7a-80c091dfc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14.xml><?xml version="1.0" encoding="utf-8"?>
<ds:datastoreItem xmlns:ds="http://schemas.openxmlformats.org/officeDocument/2006/customXml" ds:itemID="{9A2EC8DE-5255-480C-8658-B922FB1601E3}">
  <ds:schemaRefs>
    <ds:schemaRef ds:uri="http://schemas.microsoft.com/sharepoint/v3/contenttype/forms"/>
  </ds:schemaRefs>
</ds:datastoreItem>
</file>

<file path=customXml/itemProps15.xml><?xml version="1.0" encoding="utf-8"?>
<ds:datastoreItem xmlns:ds="http://schemas.openxmlformats.org/officeDocument/2006/customXml" ds:itemID="{25515E09-E5ED-CF46-905D-7529AFE84762}">
  <ds:schemaRefs>
    <ds:schemaRef ds:uri="2e105430-be12-4d74-b623-8c0ee648e992"/>
    <ds:schemaRef ds:uri="f4b6a92c-e295-4600-9d7a-80c091dfc4e0"/>
    <ds:schemaRef ds:uri="http://schemas.microsoft.com/office/2006/metadata/properties"/>
    <ds:schemaRef ds:uri="http://schemas.microsoft.com/office/infopath/2007/PartnerControls"/>
  </ds:schemaRefs>
</ds:datastoreItem>
</file>

<file path=customXml/itemProps16.xml><?xml version="1.0" encoding="utf-8"?>
<ds:datastoreItem xmlns:ds="http://schemas.openxmlformats.org/officeDocument/2006/customXml" ds:itemID="{C4113982-5C59-B74D-AAA1-94635B616FD3}">
  <ds:schemaRefs>
    <ds:schemaRef ds:uri="2e105430-be12-4d74-b623-8c0ee648e992"/>
    <ds:schemaRef ds:uri="f4b6a92c-e295-4600-9d7a-80c091dfc4e0"/>
    <ds:schemaRef ds:uri="http://schemas.microsoft.com/office/2006/metadata/properties"/>
    <ds:schemaRef ds:uri="http://schemas.microsoft.com/office/infopath/2007/PartnerControls"/>
  </ds:schemaRefs>
</ds:datastoreItem>
</file>

<file path=customXml/itemProps17.xml><?xml version="1.0" encoding="utf-8"?>
<ds:datastoreItem xmlns:ds="http://schemas.openxmlformats.org/officeDocument/2006/customXml" ds:itemID="{95B062E0-46F5-AF41-B11D-C97A428A36F9}">
  <ds:schemaRefs>
    <ds:schemaRef ds:uri="2e105430-be12-4d74-b623-8c0ee648e992"/>
    <ds:schemaRef ds:uri="f4b6a92c-e295-4600-9d7a-80c091dfc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18.xml><?xml version="1.0" encoding="utf-8"?>
<ds:datastoreItem xmlns:ds="http://schemas.openxmlformats.org/officeDocument/2006/customXml" ds:itemID="{3CC03BF6-D12D-4958-A7F0-96FD28C04793}">
  <ds:schemaRefs>
    <ds:schemaRef ds:uri="http://www.w3.org/XML/1998/namespace"/>
    <ds:schemaRef ds:uri="ab11ba86-2c31-46d9-9d8f-9cc35c217c6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</ds:schemaRefs>
</ds:datastoreItem>
</file>

<file path=customXml/itemProps19.xml><?xml version="1.0" encoding="utf-8"?>
<ds:datastoreItem xmlns:ds="http://schemas.openxmlformats.org/officeDocument/2006/customXml" ds:itemID="{7420DFD9-3AD2-D745-A42E-7E6895132018}">
  <ds:schemaRefs>
    <ds:schemaRef ds:uri="2e105430-be12-4d74-b623-8c0ee648e992"/>
    <ds:schemaRef ds:uri="f4b6a92c-e295-4600-9d7a-80c091dfc4e0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AA7CA6A-B16B-BB42-B315-F08785260A71}">
  <ds:schemaRefs>
    <ds:schemaRef ds:uri="http://schemas.microsoft.com/sharepoint/v3/contenttype/forms"/>
  </ds:schemaRefs>
</ds:datastoreItem>
</file>

<file path=customXml/itemProps20.xml><?xml version="1.0" encoding="utf-8"?>
<ds:datastoreItem xmlns:ds="http://schemas.openxmlformats.org/officeDocument/2006/customXml" ds:itemID="{0F0FED40-0CF2-B642-8AC8-C6DFB77B4CAB}">
  <ds:schemaRefs>
    <ds:schemaRef ds:uri="http://schemas.microsoft.com/sharepoint/v3/contenttype/forms"/>
  </ds:schemaRefs>
</ds:datastoreItem>
</file>

<file path=customXml/itemProps21.xml><?xml version="1.0" encoding="utf-8"?>
<ds:datastoreItem xmlns:ds="http://schemas.openxmlformats.org/officeDocument/2006/customXml" ds:itemID="{186C9E9A-FCE4-4244-8CAF-FA8672B04FD9}">
  <ds:schemaRefs>
    <ds:schemaRef ds:uri="2e105430-be12-4d74-b623-8c0ee648e992"/>
    <ds:schemaRef ds:uri="f4b6a92c-e295-4600-9d7a-80c091dfc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DC37F51-B69A-4B09-9908-679E8D0191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11ba86-2c31-46d9-9d8f-9cc35c217c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4156E06-9DD3-4C4C-98ED-47757E907112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8E34C6A6-51DD-5747-BD24-663F5176C6B4}">
  <ds:schemaRefs>
    <ds:schemaRef ds:uri="http://schemas.microsoft.com/sharepoint/v3/contenttype/forms"/>
  </ds:schemaRefs>
</ds:datastoreItem>
</file>

<file path=customXml/itemProps6.xml><?xml version="1.0" encoding="utf-8"?>
<ds:datastoreItem xmlns:ds="http://schemas.openxmlformats.org/officeDocument/2006/customXml" ds:itemID="{C394199D-E691-F741-A094-96C9B35C1657}">
  <ds:schemaRefs>
    <ds:schemaRef ds:uri="2e105430-be12-4d74-b623-8c0ee648e992"/>
    <ds:schemaRef ds:uri="f4b6a92c-e295-4600-9d7a-80c091dfc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7.xml><?xml version="1.0" encoding="utf-8"?>
<ds:datastoreItem xmlns:ds="http://schemas.openxmlformats.org/officeDocument/2006/customXml" ds:itemID="{47959E3F-F796-C548-8F1B-5E8889CD114F}">
  <ds:schemaRefs>
    <ds:schemaRef ds:uri="2e105430-be12-4d74-b623-8c0ee648e992"/>
    <ds:schemaRef ds:uri="f4b6a92c-e295-4600-9d7a-80c091dfc4e0"/>
    <ds:schemaRef ds:uri="http://schemas.microsoft.com/office/2006/metadata/properties"/>
    <ds:schemaRef ds:uri="http://schemas.microsoft.com/office/infopath/2007/PartnerControls"/>
  </ds:schemaRefs>
</ds:datastoreItem>
</file>

<file path=customXml/itemProps8.xml><?xml version="1.0" encoding="utf-8"?>
<ds:datastoreItem xmlns:ds="http://schemas.openxmlformats.org/officeDocument/2006/customXml" ds:itemID="{6A0BFA7F-234A-4E43-AEB8-23BB8748019F}">
  <ds:schemaRefs>
    <ds:schemaRef ds:uri="2e105430-be12-4d74-b623-8c0ee648e992"/>
    <ds:schemaRef ds:uri="f4b6a92c-e295-4600-9d7a-80c091dfc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9.xml><?xml version="1.0" encoding="utf-8"?>
<ds:datastoreItem xmlns:ds="http://schemas.openxmlformats.org/officeDocument/2006/customXml" ds:itemID="{950712BA-B854-D94E-9F7C-2E99611FA16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IBM presentation template</Template>
  <TotalTime>363</TotalTime>
  <Words>1344</Words>
  <Application>Microsoft Macintosh PowerPoint</Application>
  <PresentationFormat>Custom</PresentationFormat>
  <Paragraphs>289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Arial</vt:lpstr>
      <vt:lpstr>Calibri</vt:lpstr>
      <vt:lpstr>Courier New</vt:lpstr>
      <vt:lpstr>Helvetica Neue</vt:lpstr>
      <vt:lpstr>IBM Plex Sans</vt:lpstr>
      <vt:lpstr>IBM Plex Sans ExtLt</vt:lpstr>
      <vt:lpstr>IBM Plex Sans Light</vt:lpstr>
      <vt:lpstr>Inter</vt:lpstr>
      <vt:lpstr>Rubik</vt:lpstr>
      <vt:lpstr>Segoe UI</vt:lpstr>
      <vt:lpstr>Wingdings</vt:lpstr>
      <vt:lpstr>IBM presentation template</vt:lpstr>
      <vt:lpstr>DevOps 4 webMethods.io Integration  </vt:lpstr>
      <vt:lpstr>DevOps 4 webMethods.io</vt:lpstr>
      <vt:lpstr>webMethods.io iPaaS</vt:lpstr>
      <vt:lpstr>webMethods.io Integration</vt:lpstr>
      <vt:lpstr>DevOps Requirement &amp; Benefits  </vt:lpstr>
      <vt:lpstr>Context</vt:lpstr>
      <vt:lpstr>Context</vt:lpstr>
      <vt:lpstr>Use case Overview</vt:lpstr>
      <vt:lpstr>Use case Overview</vt:lpstr>
      <vt:lpstr>Use case Overview</vt:lpstr>
      <vt:lpstr>Use case Overview</vt:lpstr>
      <vt:lpstr>Use case Overview</vt:lpstr>
      <vt:lpstr>Use case Overview</vt:lpstr>
      <vt:lpstr>Use case Overview</vt:lpstr>
      <vt:lpstr>Use case Overview</vt:lpstr>
      <vt:lpstr>Show &amp; Tell / Demo</vt:lpstr>
      <vt:lpstr>Demo</vt:lpstr>
      <vt:lpstr>Demo</vt:lpstr>
      <vt:lpstr>What Next</vt:lpstr>
      <vt:lpstr>Next Steps</vt:lpstr>
      <vt:lpstr>Next Steps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Srinivasan Sabapathy</dc:creator>
  <cp:keywords/>
  <dc:description/>
  <cp:lastModifiedBy>Srinivasan Sabapathy</cp:lastModifiedBy>
  <cp:revision>3</cp:revision>
  <cp:lastPrinted>2019-04-25T15:14:05Z</cp:lastPrinted>
  <dcterms:created xsi:type="dcterms:W3CDTF">2025-01-29T10:26:07Z</dcterms:created>
  <dcterms:modified xsi:type="dcterms:W3CDTF">2025-01-29T16:32:26Z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0x010100A889B1722A7468429601D2B466415E68</vt:lpwstr>
  </property>
</Properties>
</file>